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32"/>
  </p:notesMasterIdLst>
  <p:sldIdLst>
    <p:sldId id="256" r:id="rId4"/>
    <p:sldId id="304" r:id="rId5"/>
    <p:sldId id="389" r:id="rId6"/>
    <p:sldId id="390" r:id="rId7"/>
    <p:sldId id="391" r:id="rId8"/>
    <p:sldId id="392" r:id="rId9"/>
    <p:sldId id="393" r:id="rId10"/>
    <p:sldId id="357" r:id="rId11"/>
    <p:sldId id="394" r:id="rId12"/>
    <p:sldId id="397" r:id="rId13"/>
    <p:sldId id="398" r:id="rId14"/>
    <p:sldId id="399" r:id="rId15"/>
    <p:sldId id="400" r:id="rId16"/>
    <p:sldId id="401" r:id="rId17"/>
    <p:sldId id="402" r:id="rId18"/>
    <p:sldId id="403" r:id="rId19"/>
    <p:sldId id="404" r:id="rId20"/>
    <p:sldId id="405" r:id="rId21"/>
    <p:sldId id="406" r:id="rId22"/>
    <p:sldId id="407" r:id="rId23"/>
    <p:sldId id="408" r:id="rId24"/>
    <p:sldId id="409" r:id="rId25"/>
    <p:sldId id="410" r:id="rId26"/>
    <p:sldId id="411" r:id="rId27"/>
    <p:sldId id="412" r:id="rId28"/>
    <p:sldId id="356" r:id="rId29"/>
    <p:sldId id="395" r:id="rId30"/>
    <p:sldId id="264" r:id="rId3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FBB"/>
    <a:srgbClr val="9AD3E9"/>
    <a:srgbClr val="F8B2A3"/>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75" autoAdjust="0"/>
  </p:normalViewPr>
  <p:slideViewPr>
    <p:cSldViewPr>
      <p:cViewPr varScale="1">
        <p:scale>
          <a:sx n="142" d="100"/>
          <a:sy n="142" d="100"/>
        </p:scale>
        <p:origin x="714" y="102"/>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2021-04-29</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B820E160-F603-41F3-A192-DC95957721C3}" type="slidenum">
              <a:rPr lang="ko-KR" altLang="en-US" smtClean="0"/>
              <a:t>7</a:t>
            </a:fld>
            <a:endParaRPr lang="ko-KR" altLang="en-US"/>
          </a:p>
        </p:txBody>
      </p:sp>
    </p:spTree>
    <p:extLst>
      <p:ext uri="{BB962C8B-B14F-4D97-AF65-F5344CB8AC3E}">
        <p14:creationId xmlns:p14="http://schemas.microsoft.com/office/powerpoint/2010/main" val="360812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
        <p:nvSpPr>
          <p:cNvPr id="2" name="TextBox 1">
            <a:extLst>
              <a:ext uri="{FF2B5EF4-FFF2-40B4-BE49-F238E27FC236}">
                <a16:creationId xmlns:a16="http://schemas.microsoft.com/office/drawing/2014/main" id="{71A55E6E-2890-481F-AE15-CDC79CD838DA}"/>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pic>
        <p:nvPicPr>
          <p:cNvPr id="4" name="그림 3" descr="별, 노트북, 밤, 어두운이(가) 표시된 사진&#10;&#10;자동 생성된 설명">
            <a:extLst>
              <a:ext uri="{FF2B5EF4-FFF2-40B4-BE49-F238E27FC236}">
                <a16:creationId xmlns:a16="http://schemas.microsoft.com/office/drawing/2014/main" id="{0CF0CCBA-B15F-41A0-973D-7A82B337706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0392" y="51470"/>
            <a:ext cx="991398" cy="991398"/>
          </a:xfrm>
          <a:prstGeom prst="rect">
            <a:avLst/>
          </a:prstGeom>
        </p:spPr>
      </p:pic>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TextBox 1">
            <a:extLst>
              <a:ext uri="{FF2B5EF4-FFF2-40B4-BE49-F238E27FC236}">
                <a16:creationId xmlns:a16="http://schemas.microsoft.com/office/drawing/2014/main" id="{22B75FB7-0578-4803-9742-A5F556AD9F01}"/>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191931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TextBox 1">
            <a:extLst>
              <a:ext uri="{FF2B5EF4-FFF2-40B4-BE49-F238E27FC236}">
                <a16:creationId xmlns:a16="http://schemas.microsoft.com/office/drawing/2014/main" id="{C3039255-9B8F-4462-A7FE-3E72045BAB9D}"/>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2514479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TextBox 1">
            <a:extLst>
              <a:ext uri="{FF2B5EF4-FFF2-40B4-BE49-F238E27FC236}">
                <a16:creationId xmlns:a16="http://schemas.microsoft.com/office/drawing/2014/main" id="{25AAE106-F942-47F1-B65C-59B172E88EAA}"/>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980251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TextBox 4">
            <a:extLst>
              <a:ext uri="{FF2B5EF4-FFF2-40B4-BE49-F238E27FC236}">
                <a16:creationId xmlns:a16="http://schemas.microsoft.com/office/drawing/2014/main" id="{B0777962-8117-49AD-9324-1D8E477D02BB}"/>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3483997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6" name="TextBox 5">
            <a:extLst>
              <a:ext uri="{FF2B5EF4-FFF2-40B4-BE49-F238E27FC236}">
                <a16:creationId xmlns:a16="http://schemas.microsoft.com/office/drawing/2014/main" id="{7C85AF8D-9837-4185-AA5F-0E08674FE199}"/>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173089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TextBox 1">
            <a:extLst>
              <a:ext uri="{FF2B5EF4-FFF2-40B4-BE49-F238E27FC236}">
                <a16:creationId xmlns:a16="http://schemas.microsoft.com/office/drawing/2014/main" id="{80E8A3CB-0AB4-417C-9F8E-176DF4D3C840}"/>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1219204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4B3F65-D174-473A-B9A3-7D405B29D5AA}"/>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TextBox 1">
            <a:extLst>
              <a:ext uri="{FF2B5EF4-FFF2-40B4-BE49-F238E27FC236}">
                <a16:creationId xmlns:a16="http://schemas.microsoft.com/office/drawing/2014/main" id="{22B75FB7-0578-4803-9742-A5F556AD9F01}"/>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2916532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A5F54F-2348-4473-82E1-BFE60E049C97}"/>
              </a:ext>
            </a:extLst>
          </p:cNvPr>
          <p:cNvSpPr txBox="1"/>
          <p:nvPr userDrawn="1"/>
        </p:nvSpPr>
        <p:spPr>
          <a:xfrm>
            <a:off x="-35240" y="4876006"/>
            <a:ext cx="9144000" cy="261610"/>
          </a:xfrm>
          <a:prstGeom prst="rect">
            <a:avLst/>
          </a:prstGeom>
          <a:noFill/>
        </p:spPr>
        <p:txBody>
          <a:bodyPr wrap="square" rtlCol="0">
            <a:spAutoFit/>
          </a:bodyPr>
          <a:lstStyle/>
          <a:p>
            <a:pPr algn="r"/>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87571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TextBox 1">
            <a:extLst>
              <a:ext uri="{FF2B5EF4-FFF2-40B4-BE49-F238E27FC236}">
                <a16:creationId xmlns:a16="http://schemas.microsoft.com/office/drawing/2014/main" id="{B0746CEC-C010-40FB-A31C-D4A95DEE5115}"/>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137620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TextBox 1">
            <a:extLst>
              <a:ext uri="{FF2B5EF4-FFF2-40B4-BE49-F238E27FC236}">
                <a16:creationId xmlns:a16="http://schemas.microsoft.com/office/drawing/2014/main" id="{BA9DE26D-6639-4546-96A5-E0EE2A312FF3}"/>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290409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TextBox 1">
            <a:extLst>
              <a:ext uri="{FF2B5EF4-FFF2-40B4-BE49-F238E27FC236}">
                <a16:creationId xmlns:a16="http://schemas.microsoft.com/office/drawing/2014/main" id="{2C749EE9-2723-4B84-AFDB-858BDA36301B}"/>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31290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3" name="TextBox 2">
            <a:extLst>
              <a:ext uri="{FF2B5EF4-FFF2-40B4-BE49-F238E27FC236}">
                <a16:creationId xmlns:a16="http://schemas.microsoft.com/office/drawing/2014/main" id="{95133540-D188-4ED2-842B-34BCBF6015C8}"/>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333499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 name="TextBox 1">
            <a:extLst>
              <a:ext uri="{FF2B5EF4-FFF2-40B4-BE49-F238E27FC236}">
                <a16:creationId xmlns:a16="http://schemas.microsoft.com/office/drawing/2014/main" id="{E32AA192-7133-43FD-AFD7-CCFE80BE754D}"/>
              </a:ext>
            </a:extLst>
          </p:cNvPr>
          <p:cNvSpPr txBox="1"/>
          <p:nvPr userDrawn="1"/>
        </p:nvSpPr>
        <p:spPr>
          <a:xfrm>
            <a:off x="-35240" y="4876006"/>
            <a:ext cx="9144000" cy="261610"/>
          </a:xfrm>
          <a:prstGeom prst="rect">
            <a:avLst/>
          </a:prstGeom>
          <a:noFill/>
        </p:spPr>
        <p:txBody>
          <a:bodyPr wrap="square" rtlCol="0">
            <a:spAutoFit/>
          </a:bodyPr>
          <a:lstStyle/>
          <a:p>
            <a:r>
              <a:rPr lang="en-US" altLang="ko-KR" sz="1100" dirty="0">
                <a:solidFill>
                  <a:schemeClr val="bg1">
                    <a:lumMod val="65000"/>
                  </a:schemeClr>
                </a:solidFill>
              </a:rPr>
              <a:t>Intelligent Image Analysis Lab</a:t>
            </a:r>
            <a:endParaRPr lang="ko-KR" altLang="en-US" sz="1100" dirty="0">
              <a:solidFill>
                <a:schemeClr val="bg1">
                  <a:lumMod val="65000"/>
                </a:schemeClr>
              </a:solidFill>
            </a:endParaRPr>
          </a:p>
        </p:txBody>
      </p:sp>
    </p:spTree>
    <p:extLst>
      <p:ext uri="{BB962C8B-B14F-4D97-AF65-F5344CB8AC3E}">
        <p14:creationId xmlns:p14="http://schemas.microsoft.com/office/powerpoint/2010/main" val="73818220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9" r:id="rId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3" r:id="rId7"/>
    <p:sldLayoutId id="2147483674" r:id="rId8"/>
    <p:sldLayoutId id="2147483675" r:id="rId9"/>
    <p:sldLayoutId id="2147483676" r:id="rId10"/>
    <p:sldLayoutId id="2147483677" r:id="rId11"/>
    <p:sldLayoutId id="2147483678" r:id="rId1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056065" y="2859782"/>
            <a:ext cx="6999274" cy="695494"/>
          </a:xfrm>
        </p:spPr>
        <p:txBody>
          <a:bodyPr/>
          <a:lstStyle/>
          <a:p>
            <a:pPr lvl="0"/>
            <a:r>
              <a:rPr lang="en-US" altLang="ko-KR" sz="1800" dirty="0"/>
              <a:t>SESS: Self-</a:t>
            </a:r>
            <a:r>
              <a:rPr lang="en-US" altLang="ko-KR" sz="1800" dirty="0" err="1"/>
              <a:t>Ensembling</a:t>
            </a:r>
            <a:r>
              <a:rPr lang="en-US" altLang="ko-KR" sz="1800" dirty="0"/>
              <a:t> Semi-Supervised 3D Object Detection</a:t>
            </a:r>
            <a:endParaRPr lang="en-US" altLang="ko-KR" sz="1800" kern="1100" baseline="-5000" dirty="0"/>
          </a:p>
        </p:txBody>
      </p:sp>
      <p:sp>
        <p:nvSpPr>
          <p:cNvPr id="4" name="Text Placeholder 3"/>
          <p:cNvSpPr>
            <a:spLocks noGrp="1"/>
          </p:cNvSpPr>
          <p:nvPr>
            <p:ph type="body" sz="quarter" idx="11"/>
          </p:nvPr>
        </p:nvSpPr>
        <p:spPr>
          <a:xfrm>
            <a:off x="2056065" y="3627307"/>
            <a:ext cx="6908299" cy="504056"/>
          </a:xfrm>
        </p:spPr>
        <p:txBody>
          <a:bodyPr/>
          <a:lstStyle/>
          <a:p>
            <a:pPr fontAlgn="auto">
              <a:spcBef>
                <a:spcPts val="0"/>
              </a:spcBef>
              <a:spcAft>
                <a:spcPts val="0"/>
              </a:spcAft>
              <a:defRPr/>
            </a:pPr>
            <a:r>
              <a:rPr lang="en-US" altLang="ko-KR" dirty="0"/>
              <a:t>Na Zhao, Tat-Seng Chua, </a:t>
            </a:r>
            <a:r>
              <a:rPr lang="en-US" altLang="ko-KR" dirty="0" err="1"/>
              <a:t>Gim</a:t>
            </a:r>
            <a:r>
              <a:rPr lang="en-US" altLang="ko-KR" dirty="0"/>
              <a:t> </a:t>
            </a:r>
            <a:r>
              <a:rPr lang="en-US" altLang="ko-KR" dirty="0" err="1"/>
              <a:t>Hee</a:t>
            </a:r>
            <a:r>
              <a:rPr lang="en-US" altLang="ko-KR" dirty="0"/>
              <a:t> Lee            CVPR 2020</a:t>
            </a:r>
            <a:endParaRPr lang="en-US" altLang="ko-KR" b="1" baseline="-5000" dirty="0"/>
          </a:p>
        </p:txBody>
      </p:sp>
      <p:grpSp>
        <p:nvGrpSpPr>
          <p:cNvPr id="6" name="Group 5"/>
          <p:cNvGrpSpPr/>
          <p:nvPr/>
        </p:nvGrpSpPr>
        <p:grpSpPr>
          <a:xfrm>
            <a:off x="1835696" y="2701288"/>
            <a:ext cx="129393" cy="1440160"/>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35496" y="267494"/>
            <a:ext cx="3993466" cy="369332"/>
          </a:xfrm>
          <a:prstGeom prst="rect">
            <a:avLst/>
          </a:prstGeom>
        </p:spPr>
        <p:txBody>
          <a:bodyPr wrap="none">
            <a:spAutoFit/>
          </a:bodyPr>
          <a:lstStyle/>
          <a:p>
            <a:r>
              <a:rPr lang="en-US" altLang="ko-KR" dirty="0"/>
              <a:t>Backbone : Fully Supervised </a:t>
            </a:r>
            <a:r>
              <a:rPr lang="en-US" altLang="ko-KR" dirty="0" err="1"/>
              <a:t>VoteNet</a:t>
            </a:r>
            <a:endParaRPr lang="ko-KR" altLang="en-US" dirty="0"/>
          </a:p>
        </p:txBody>
      </p:sp>
      <p:pic>
        <p:nvPicPr>
          <p:cNvPr id="4" name="그림 3">
            <a:extLst>
              <a:ext uri="{FF2B5EF4-FFF2-40B4-BE49-F238E27FC236}">
                <a16:creationId xmlns:a16="http://schemas.microsoft.com/office/drawing/2014/main" id="{91F8151D-3926-4A27-ABF3-D06FCAA783C6}"/>
              </a:ext>
            </a:extLst>
          </p:cNvPr>
          <p:cNvPicPr>
            <a:picLocks noChangeAspect="1"/>
          </p:cNvPicPr>
          <p:nvPr/>
        </p:nvPicPr>
        <p:blipFill>
          <a:blip r:embed="rId2"/>
          <a:stretch>
            <a:fillRect/>
          </a:stretch>
        </p:blipFill>
        <p:spPr>
          <a:xfrm>
            <a:off x="1115616" y="843558"/>
            <a:ext cx="6396385" cy="3240629"/>
          </a:xfrm>
          <a:prstGeom prst="rect">
            <a:avLst/>
          </a:prstGeom>
        </p:spPr>
      </p:pic>
    </p:spTree>
    <p:extLst>
      <p:ext uri="{BB962C8B-B14F-4D97-AF65-F5344CB8AC3E}">
        <p14:creationId xmlns:p14="http://schemas.microsoft.com/office/powerpoint/2010/main" val="2443977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35496" y="267494"/>
            <a:ext cx="2326278" cy="369332"/>
          </a:xfrm>
          <a:prstGeom prst="rect">
            <a:avLst/>
          </a:prstGeom>
        </p:spPr>
        <p:txBody>
          <a:bodyPr wrap="none">
            <a:spAutoFit/>
          </a:bodyPr>
          <a:lstStyle/>
          <a:p>
            <a:r>
              <a:rPr lang="en-US" altLang="ko-KR" dirty="0"/>
              <a:t>architecture of SESS</a:t>
            </a:r>
            <a:endParaRPr lang="ko-KR" altLang="en-US" dirty="0"/>
          </a:p>
        </p:txBody>
      </p:sp>
      <p:sp>
        <p:nvSpPr>
          <p:cNvPr id="5" name="직사각형 4">
            <a:extLst>
              <a:ext uri="{FF2B5EF4-FFF2-40B4-BE49-F238E27FC236}">
                <a16:creationId xmlns:a16="http://schemas.microsoft.com/office/drawing/2014/main" id="{D91887BB-CB40-47E8-8696-D1789785B688}"/>
              </a:ext>
            </a:extLst>
          </p:cNvPr>
          <p:cNvSpPr/>
          <p:nvPr/>
        </p:nvSpPr>
        <p:spPr>
          <a:xfrm>
            <a:off x="395536" y="3860004"/>
            <a:ext cx="7956024" cy="646331"/>
          </a:xfrm>
          <a:prstGeom prst="rect">
            <a:avLst/>
          </a:prstGeom>
        </p:spPr>
        <p:txBody>
          <a:bodyPr wrap="none">
            <a:spAutoFit/>
          </a:bodyPr>
          <a:lstStyle/>
          <a:p>
            <a:r>
              <a:rPr lang="en-US" altLang="ko-KR" dirty="0"/>
              <a:t>Randomly sub-sample from a mixture of labeled and unlabeled point clouds </a:t>
            </a:r>
          </a:p>
          <a:p>
            <a:r>
              <a:rPr lang="en-US" altLang="ko-KR" dirty="0"/>
              <a:t>to get two sets of point clouds</a:t>
            </a:r>
            <a:endParaRPr lang="ko-KR" altLang="en-US" dirty="0"/>
          </a:p>
        </p:txBody>
      </p:sp>
      <p:pic>
        <p:nvPicPr>
          <p:cNvPr id="8" name="그림 7">
            <a:extLst>
              <a:ext uri="{FF2B5EF4-FFF2-40B4-BE49-F238E27FC236}">
                <a16:creationId xmlns:a16="http://schemas.microsoft.com/office/drawing/2014/main" id="{10B4AE80-32CD-4691-8FDC-21BD6F542432}"/>
              </a:ext>
            </a:extLst>
          </p:cNvPr>
          <p:cNvPicPr>
            <a:picLocks noChangeAspect="1"/>
          </p:cNvPicPr>
          <p:nvPr/>
        </p:nvPicPr>
        <p:blipFill>
          <a:blip r:embed="rId2"/>
          <a:stretch>
            <a:fillRect/>
          </a:stretch>
        </p:blipFill>
        <p:spPr>
          <a:xfrm>
            <a:off x="1043608" y="1059582"/>
            <a:ext cx="6383437" cy="2199745"/>
          </a:xfrm>
          <a:prstGeom prst="rect">
            <a:avLst/>
          </a:prstGeom>
        </p:spPr>
      </p:pic>
    </p:spTree>
    <p:extLst>
      <p:ext uri="{BB962C8B-B14F-4D97-AF65-F5344CB8AC3E}">
        <p14:creationId xmlns:p14="http://schemas.microsoft.com/office/powerpoint/2010/main" val="501959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35496" y="267494"/>
            <a:ext cx="2326278" cy="369332"/>
          </a:xfrm>
          <a:prstGeom prst="rect">
            <a:avLst/>
          </a:prstGeom>
        </p:spPr>
        <p:txBody>
          <a:bodyPr wrap="none">
            <a:spAutoFit/>
          </a:bodyPr>
          <a:lstStyle/>
          <a:p>
            <a:r>
              <a:rPr lang="en-US" altLang="ko-KR" dirty="0"/>
              <a:t>architecture of SESS</a:t>
            </a:r>
            <a:endParaRPr lang="ko-KR" altLang="en-US" dirty="0"/>
          </a:p>
        </p:txBody>
      </p:sp>
      <p:pic>
        <p:nvPicPr>
          <p:cNvPr id="3" name="그림 2">
            <a:extLst>
              <a:ext uri="{FF2B5EF4-FFF2-40B4-BE49-F238E27FC236}">
                <a16:creationId xmlns:a16="http://schemas.microsoft.com/office/drawing/2014/main" id="{5344FFB2-5F87-4CBD-A3F9-3139A3F42201}"/>
              </a:ext>
            </a:extLst>
          </p:cNvPr>
          <p:cNvPicPr>
            <a:picLocks noChangeAspect="1"/>
          </p:cNvPicPr>
          <p:nvPr/>
        </p:nvPicPr>
        <p:blipFill>
          <a:blip r:embed="rId2"/>
          <a:stretch>
            <a:fillRect/>
          </a:stretch>
        </p:blipFill>
        <p:spPr>
          <a:xfrm>
            <a:off x="971600" y="915566"/>
            <a:ext cx="6920373" cy="2304256"/>
          </a:xfrm>
          <a:prstGeom prst="rect">
            <a:avLst/>
          </a:prstGeom>
        </p:spPr>
      </p:pic>
      <p:sp>
        <p:nvSpPr>
          <p:cNvPr id="7" name="직사각형 6">
            <a:extLst>
              <a:ext uri="{FF2B5EF4-FFF2-40B4-BE49-F238E27FC236}">
                <a16:creationId xmlns:a16="http://schemas.microsoft.com/office/drawing/2014/main" id="{73CE5242-34E6-4E86-AC7A-0CA3BB5A7974}"/>
              </a:ext>
            </a:extLst>
          </p:cNvPr>
          <p:cNvSpPr/>
          <p:nvPr/>
        </p:nvSpPr>
        <p:spPr>
          <a:xfrm>
            <a:off x="179512" y="3363838"/>
            <a:ext cx="5655715" cy="1200329"/>
          </a:xfrm>
          <a:prstGeom prst="rect">
            <a:avLst/>
          </a:prstGeom>
        </p:spPr>
        <p:txBody>
          <a:bodyPr wrap="none">
            <a:spAutoFit/>
          </a:bodyPr>
          <a:lstStyle/>
          <a:p>
            <a:r>
              <a:rPr lang="en-US" altLang="ko-KR" dirty="0"/>
              <a:t>Input to student network :</a:t>
            </a:r>
          </a:p>
          <a:p>
            <a:r>
              <a:rPr lang="en-US" altLang="ko-KR" dirty="0"/>
              <a:t>	- Random flipping along x- or y-axis</a:t>
            </a:r>
          </a:p>
          <a:p>
            <a:r>
              <a:rPr lang="en-US" altLang="ko-KR" dirty="0"/>
              <a:t>	- Random rotation around upright axis       </a:t>
            </a:r>
            <a:r>
              <a:rPr lang="en-US" altLang="ko-KR" dirty="0">
                <a:sym typeface="Wingdings" panose="05000000000000000000" pitchFamily="2" charset="2"/>
              </a:rPr>
              <a:t></a:t>
            </a:r>
            <a:endParaRPr lang="en-US" altLang="ko-KR" dirty="0"/>
          </a:p>
          <a:p>
            <a:r>
              <a:rPr lang="en-US" altLang="ko-KR" dirty="0"/>
              <a:t>	- Random scaling</a:t>
            </a:r>
            <a:endParaRPr lang="ko-KR" altLang="en-US" dirty="0"/>
          </a:p>
        </p:txBody>
      </p:sp>
      <p:pic>
        <p:nvPicPr>
          <p:cNvPr id="8" name="그림 7">
            <a:extLst>
              <a:ext uri="{FF2B5EF4-FFF2-40B4-BE49-F238E27FC236}">
                <a16:creationId xmlns:a16="http://schemas.microsoft.com/office/drawing/2014/main" id="{A30E94D2-B26F-475E-956E-34025CAC75E1}"/>
              </a:ext>
            </a:extLst>
          </p:cNvPr>
          <p:cNvPicPr>
            <a:picLocks noChangeAspect="1"/>
          </p:cNvPicPr>
          <p:nvPr/>
        </p:nvPicPr>
        <p:blipFill>
          <a:blip r:embed="rId3"/>
          <a:stretch>
            <a:fillRect/>
          </a:stretch>
        </p:blipFill>
        <p:spPr>
          <a:xfrm>
            <a:off x="6228184" y="3964002"/>
            <a:ext cx="2224223" cy="309329"/>
          </a:xfrm>
          <a:prstGeom prst="rect">
            <a:avLst/>
          </a:prstGeom>
        </p:spPr>
      </p:pic>
    </p:spTree>
    <p:extLst>
      <p:ext uri="{BB962C8B-B14F-4D97-AF65-F5344CB8AC3E}">
        <p14:creationId xmlns:p14="http://schemas.microsoft.com/office/powerpoint/2010/main" val="3962382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49617B6B-8738-4F60-A661-B8D52DD34908}"/>
              </a:ext>
            </a:extLst>
          </p:cNvPr>
          <p:cNvPicPr>
            <a:picLocks noChangeAspect="1"/>
          </p:cNvPicPr>
          <p:nvPr/>
        </p:nvPicPr>
        <p:blipFill>
          <a:blip r:embed="rId2"/>
          <a:stretch>
            <a:fillRect/>
          </a:stretch>
        </p:blipFill>
        <p:spPr>
          <a:xfrm>
            <a:off x="2915816" y="1779662"/>
            <a:ext cx="2809033" cy="1014226"/>
          </a:xfrm>
          <a:prstGeom prst="rect">
            <a:avLst/>
          </a:prstGeom>
        </p:spPr>
      </p:pic>
      <p:sp>
        <p:nvSpPr>
          <p:cNvPr id="5" name="직사각형 4">
            <a:extLst>
              <a:ext uri="{FF2B5EF4-FFF2-40B4-BE49-F238E27FC236}">
                <a16:creationId xmlns:a16="http://schemas.microsoft.com/office/drawing/2014/main" id="{3B60AAE0-B3C2-4694-AA46-FA58339425DA}"/>
              </a:ext>
            </a:extLst>
          </p:cNvPr>
          <p:cNvSpPr/>
          <p:nvPr/>
        </p:nvSpPr>
        <p:spPr>
          <a:xfrm>
            <a:off x="1498081" y="3507854"/>
            <a:ext cx="6147837" cy="369332"/>
          </a:xfrm>
          <a:prstGeom prst="rect">
            <a:avLst/>
          </a:prstGeom>
        </p:spPr>
        <p:txBody>
          <a:bodyPr wrap="none">
            <a:spAutoFit/>
          </a:bodyPr>
          <a:lstStyle/>
          <a:p>
            <a:r>
              <a:rPr lang="en-US" altLang="ko-KR" dirty="0">
                <a:solidFill>
                  <a:srgbClr val="202122"/>
                </a:solidFill>
                <a:latin typeface="Arial" panose="020B0604020202020204" pitchFamily="34" charset="0"/>
              </a:rPr>
              <a:t>Where </a:t>
            </a:r>
            <a:r>
              <a:rPr lang="el-GR" altLang="ko-KR" dirty="0">
                <a:solidFill>
                  <a:srgbClr val="202122"/>
                </a:solidFill>
                <a:latin typeface="Arial" panose="020B0604020202020204" pitchFamily="34" charset="0"/>
              </a:rPr>
              <a:t>ϵ</a:t>
            </a:r>
            <a:r>
              <a:rPr lang="en-US" altLang="ko-KR" dirty="0">
                <a:solidFill>
                  <a:srgbClr val="202122"/>
                </a:solidFill>
                <a:latin typeface="Arial" panose="020B0604020202020204" pitchFamily="34" charset="0"/>
              </a:rPr>
              <a:t> is a random variable uniformly sampled from [0,1]</a:t>
            </a:r>
            <a:endParaRPr lang="ko-KR" altLang="en-US" dirty="0"/>
          </a:p>
        </p:txBody>
      </p:sp>
      <p:sp>
        <p:nvSpPr>
          <p:cNvPr id="9" name="직사각형 8">
            <a:extLst>
              <a:ext uri="{FF2B5EF4-FFF2-40B4-BE49-F238E27FC236}">
                <a16:creationId xmlns:a16="http://schemas.microsoft.com/office/drawing/2014/main" id="{DBB4277A-4AA3-4B47-A846-7ADA9C41F988}"/>
              </a:ext>
            </a:extLst>
          </p:cNvPr>
          <p:cNvSpPr/>
          <p:nvPr/>
        </p:nvSpPr>
        <p:spPr>
          <a:xfrm>
            <a:off x="107504" y="411510"/>
            <a:ext cx="3672800" cy="369332"/>
          </a:xfrm>
          <a:prstGeom prst="rect">
            <a:avLst/>
          </a:prstGeom>
        </p:spPr>
        <p:txBody>
          <a:bodyPr wrap="none">
            <a:spAutoFit/>
          </a:bodyPr>
          <a:lstStyle/>
          <a:p>
            <a:r>
              <a:rPr lang="en-US" altLang="ko-KR" dirty="0"/>
              <a:t>Random flipping along x- or y-axis</a:t>
            </a:r>
            <a:endParaRPr lang="ko-KR" altLang="en-US" dirty="0"/>
          </a:p>
        </p:txBody>
      </p:sp>
    </p:spTree>
    <p:extLst>
      <p:ext uri="{BB962C8B-B14F-4D97-AF65-F5344CB8AC3E}">
        <p14:creationId xmlns:p14="http://schemas.microsoft.com/office/powerpoint/2010/main" val="2825357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BB4277A-4AA3-4B47-A846-7ADA9C41F988}"/>
              </a:ext>
            </a:extLst>
          </p:cNvPr>
          <p:cNvSpPr/>
          <p:nvPr/>
        </p:nvSpPr>
        <p:spPr>
          <a:xfrm>
            <a:off x="107504" y="411510"/>
            <a:ext cx="3916457" cy="369332"/>
          </a:xfrm>
          <a:prstGeom prst="rect">
            <a:avLst/>
          </a:prstGeom>
        </p:spPr>
        <p:txBody>
          <a:bodyPr wrap="none">
            <a:spAutoFit/>
          </a:bodyPr>
          <a:lstStyle/>
          <a:p>
            <a:r>
              <a:rPr lang="en-US" altLang="ko-KR" dirty="0"/>
              <a:t>Random rotation around upright axis</a:t>
            </a:r>
            <a:endParaRPr lang="ko-KR" altLang="en-US" dirty="0"/>
          </a:p>
        </p:txBody>
      </p:sp>
      <p:pic>
        <p:nvPicPr>
          <p:cNvPr id="4" name="그림 3">
            <a:extLst>
              <a:ext uri="{FF2B5EF4-FFF2-40B4-BE49-F238E27FC236}">
                <a16:creationId xmlns:a16="http://schemas.microsoft.com/office/drawing/2014/main" id="{8EA925CE-017D-489F-9D7A-559D163088AA}"/>
              </a:ext>
            </a:extLst>
          </p:cNvPr>
          <p:cNvPicPr>
            <a:picLocks noChangeAspect="1"/>
          </p:cNvPicPr>
          <p:nvPr/>
        </p:nvPicPr>
        <p:blipFill>
          <a:blip r:embed="rId2"/>
          <a:stretch>
            <a:fillRect/>
          </a:stretch>
        </p:blipFill>
        <p:spPr>
          <a:xfrm>
            <a:off x="2065732" y="1059582"/>
            <a:ext cx="4320480" cy="1246454"/>
          </a:xfrm>
          <a:prstGeom prst="rect">
            <a:avLst/>
          </a:prstGeom>
        </p:spPr>
      </p:pic>
      <p:sp>
        <p:nvSpPr>
          <p:cNvPr id="6" name="직사각형 5">
            <a:extLst>
              <a:ext uri="{FF2B5EF4-FFF2-40B4-BE49-F238E27FC236}">
                <a16:creationId xmlns:a16="http://schemas.microsoft.com/office/drawing/2014/main" id="{EFBD92BF-B240-438F-826C-1737719022B0}"/>
              </a:ext>
            </a:extLst>
          </p:cNvPr>
          <p:cNvSpPr/>
          <p:nvPr/>
        </p:nvSpPr>
        <p:spPr>
          <a:xfrm>
            <a:off x="179512" y="2652799"/>
            <a:ext cx="1838965" cy="369332"/>
          </a:xfrm>
          <a:prstGeom prst="rect">
            <a:avLst/>
          </a:prstGeom>
        </p:spPr>
        <p:txBody>
          <a:bodyPr wrap="none">
            <a:spAutoFit/>
          </a:bodyPr>
          <a:lstStyle/>
          <a:p>
            <a:r>
              <a:rPr lang="en-US" altLang="ko-KR" dirty="0"/>
              <a:t>Random scaling</a:t>
            </a:r>
            <a:endParaRPr lang="ko-KR" altLang="en-US" dirty="0"/>
          </a:p>
        </p:txBody>
      </p:sp>
      <p:sp>
        <p:nvSpPr>
          <p:cNvPr id="7" name="직사각형 6">
            <a:extLst>
              <a:ext uri="{FF2B5EF4-FFF2-40B4-BE49-F238E27FC236}">
                <a16:creationId xmlns:a16="http://schemas.microsoft.com/office/drawing/2014/main" id="{27AE991A-FA70-4395-A282-6514BF8DE242}"/>
              </a:ext>
            </a:extLst>
          </p:cNvPr>
          <p:cNvSpPr/>
          <p:nvPr/>
        </p:nvSpPr>
        <p:spPr>
          <a:xfrm>
            <a:off x="1280073" y="3435846"/>
            <a:ext cx="6583854" cy="369332"/>
          </a:xfrm>
          <a:prstGeom prst="rect">
            <a:avLst/>
          </a:prstGeom>
        </p:spPr>
        <p:txBody>
          <a:bodyPr wrap="none">
            <a:spAutoFit/>
          </a:bodyPr>
          <a:lstStyle/>
          <a:p>
            <a:r>
              <a:rPr lang="en-US" altLang="ko-KR" dirty="0"/>
              <a:t>Random scaling of points S that is uniformly sampled from [</a:t>
            </a:r>
            <a:r>
              <a:rPr lang="en-US" altLang="ko-KR" dirty="0" err="1"/>
              <a:t>a,b</a:t>
            </a:r>
            <a:r>
              <a:rPr lang="en-US" altLang="ko-KR" dirty="0"/>
              <a:t>]</a:t>
            </a:r>
            <a:endParaRPr lang="ko-KR" altLang="en-US" dirty="0"/>
          </a:p>
        </p:txBody>
      </p:sp>
    </p:spTree>
    <p:extLst>
      <p:ext uri="{BB962C8B-B14F-4D97-AF65-F5344CB8AC3E}">
        <p14:creationId xmlns:p14="http://schemas.microsoft.com/office/powerpoint/2010/main" val="2478259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35496" y="267494"/>
            <a:ext cx="2326278" cy="369332"/>
          </a:xfrm>
          <a:prstGeom prst="rect">
            <a:avLst/>
          </a:prstGeom>
        </p:spPr>
        <p:txBody>
          <a:bodyPr wrap="none">
            <a:spAutoFit/>
          </a:bodyPr>
          <a:lstStyle/>
          <a:p>
            <a:r>
              <a:rPr lang="en-US" altLang="ko-KR" dirty="0"/>
              <a:t>architecture of SESS</a:t>
            </a:r>
            <a:endParaRPr lang="ko-KR" altLang="en-US" dirty="0"/>
          </a:p>
        </p:txBody>
      </p:sp>
      <p:sp>
        <p:nvSpPr>
          <p:cNvPr id="5" name="직사각형 4">
            <a:extLst>
              <a:ext uri="{FF2B5EF4-FFF2-40B4-BE49-F238E27FC236}">
                <a16:creationId xmlns:a16="http://schemas.microsoft.com/office/drawing/2014/main" id="{D91887BB-CB40-47E8-8696-D1789785B688}"/>
              </a:ext>
            </a:extLst>
          </p:cNvPr>
          <p:cNvSpPr/>
          <p:nvPr/>
        </p:nvSpPr>
        <p:spPr>
          <a:xfrm>
            <a:off x="1619672" y="3939902"/>
            <a:ext cx="5737468" cy="369332"/>
          </a:xfrm>
          <a:prstGeom prst="rect">
            <a:avLst/>
          </a:prstGeom>
        </p:spPr>
        <p:txBody>
          <a:bodyPr wrap="none">
            <a:spAutoFit/>
          </a:bodyPr>
          <a:lstStyle/>
          <a:p>
            <a:r>
              <a:rPr lang="en-US" altLang="ko-KR" dirty="0"/>
              <a:t>Input to teacher network : Unperturbed 3D point cloud.</a:t>
            </a:r>
            <a:endParaRPr lang="ko-KR" altLang="en-US" dirty="0"/>
          </a:p>
        </p:txBody>
      </p:sp>
      <p:pic>
        <p:nvPicPr>
          <p:cNvPr id="3" name="그림 2">
            <a:extLst>
              <a:ext uri="{FF2B5EF4-FFF2-40B4-BE49-F238E27FC236}">
                <a16:creationId xmlns:a16="http://schemas.microsoft.com/office/drawing/2014/main" id="{7B3F1ADD-0CD5-4FFA-AA13-7FC5C1BE983D}"/>
              </a:ext>
            </a:extLst>
          </p:cNvPr>
          <p:cNvPicPr>
            <a:picLocks noChangeAspect="1"/>
          </p:cNvPicPr>
          <p:nvPr/>
        </p:nvPicPr>
        <p:blipFill>
          <a:blip r:embed="rId2"/>
          <a:stretch>
            <a:fillRect/>
          </a:stretch>
        </p:blipFill>
        <p:spPr>
          <a:xfrm>
            <a:off x="755576" y="987574"/>
            <a:ext cx="7301389" cy="2448272"/>
          </a:xfrm>
          <a:prstGeom prst="rect">
            <a:avLst/>
          </a:prstGeom>
        </p:spPr>
      </p:pic>
    </p:spTree>
    <p:extLst>
      <p:ext uri="{BB962C8B-B14F-4D97-AF65-F5344CB8AC3E}">
        <p14:creationId xmlns:p14="http://schemas.microsoft.com/office/powerpoint/2010/main" val="3424851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35496" y="267494"/>
            <a:ext cx="2326278" cy="369332"/>
          </a:xfrm>
          <a:prstGeom prst="rect">
            <a:avLst/>
          </a:prstGeom>
        </p:spPr>
        <p:txBody>
          <a:bodyPr wrap="none">
            <a:spAutoFit/>
          </a:bodyPr>
          <a:lstStyle/>
          <a:p>
            <a:r>
              <a:rPr lang="en-US" altLang="ko-KR" dirty="0"/>
              <a:t>architecture of SESS</a:t>
            </a:r>
            <a:endParaRPr lang="ko-KR" altLang="en-US" dirty="0"/>
          </a:p>
        </p:txBody>
      </p:sp>
      <p:sp>
        <p:nvSpPr>
          <p:cNvPr id="5" name="직사각형 4">
            <a:extLst>
              <a:ext uri="{FF2B5EF4-FFF2-40B4-BE49-F238E27FC236}">
                <a16:creationId xmlns:a16="http://schemas.microsoft.com/office/drawing/2014/main" id="{D91887BB-CB40-47E8-8696-D1789785B688}"/>
              </a:ext>
            </a:extLst>
          </p:cNvPr>
          <p:cNvSpPr/>
          <p:nvPr/>
        </p:nvSpPr>
        <p:spPr>
          <a:xfrm>
            <a:off x="3851920" y="4043268"/>
            <a:ext cx="1813317" cy="369332"/>
          </a:xfrm>
          <a:prstGeom prst="rect">
            <a:avLst/>
          </a:prstGeom>
        </p:spPr>
        <p:txBody>
          <a:bodyPr wrap="none">
            <a:spAutoFit/>
          </a:bodyPr>
          <a:lstStyle/>
          <a:p>
            <a:r>
              <a:rPr lang="en-US" altLang="ko-KR" dirty="0"/>
              <a:t>Supervised loss</a:t>
            </a:r>
            <a:endParaRPr lang="ko-KR" altLang="en-US" dirty="0"/>
          </a:p>
        </p:txBody>
      </p:sp>
      <p:pic>
        <p:nvPicPr>
          <p:cNvPr id="3" name="그림 2">
            <a:extLst>
              <a:ext uri="{FF2B5EF4-FFF2-40B4-BE49-F238E27FC236}">
                <a16:creationId xmlns:a16="http://schemas.microsoft.com/office/drawing/2014/main" id="{B1F417B5-B723-439A-A9AD-E1357EC0D20F}"/>
              </a:ext>
            </a:extLst>
          </p:cNvPr>
          <p:cNvPicPr>
            <a:picLocks noChangeAspect="1"/>
          </p:cNvPicPr>
          <p:nvPr/>
        </p:nvPicPr>
        <p:blipFill>
          <a:blip r:embed="rId2"/>
          <a:stretch>
            <a:fillRect/>
          </a:stretch>
        </p:blipFill>
        <p:spPr>
          <a:xfrm>
            <a:off x="539552" y="915566"/>
            <a:ext cx="7992888" cy="2808946"/>
          </a:xfrm>
          <a:prstGeom prst="rect">
            <a:avLst/>
          </a:prstGeom>
        </p:spPr>
      </p:pic>
    </p:spTree>
    <p:extLst>
      <p:ext uri="{BB962C8B-B14F-4D97-AF65-F5344CB8AC3E}">
        <p14:creationId xmlns:p14="http://schemas.microsoft.com/office/powerpoint/2010/main" val="167685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35496" y="267494"/>
            <a:ext cx="2326278" cy="369332"/>
          </a:xfrm>
          <a:prstGeom prst="rect">
            <a:avLst/>
          </a:prstGeom>
        </p:spPr>
        <p:txBody>
          <a:bodyPr wrap="none">
            <a:spAutoFit/>
          </a:bodyPr>
          <a:lstStyle/>
          <a:p>
            <a:r>
              <a:rPr lang="en-US" altLang="ko-KR" dirty="0"/>
              <a:t>architecture of SESS</a:t>
            </a:r>
            <a:endParaRPr lang="ko-KR" altLang="en-US" dirty="0"/>
          </a:p>
        </p:txBody>
      </p:sp>
      <p:sp>
        <p:nvSpPr>
          <p:cNvPr id="5" name="직사각형 4">
            <a:extLst>
              <a:ext uri="{FF2B5EF4-FFF2-40B4-BE49-F238E27FC236}">
                <a16:creationId xmlns:a16="http://schemas.microsoft.com/office/drawing/2014/main" id="{D91887BB-CB40-47E8-8696-D1789785B688}"/>
              </a:ext>
            </a:extLst>
          </p:cNvPr>
          <p:cNvSpPr/>
          <p:nvPr/>
        </p:nvSpPr>
        <p:spPr>
          <a:xfrm>
            <a:off x="3851920" y="4043268"/>
            <a:ext cx="1915909" cy="369332"/>
          </a:xfrm>
          <a:prstGeom prst="rect">
            <a:avLst/>
          </a:prstGeom>
        </p:spPr>
        <p:txBody>
          <a:bodyPr wrap="none">
            <a:spAutoFit/>
          </a:bodyPr>
          <a:lstStyle/>
          <a:p>
            <a:r>
              <a:rPr lang="en-US" altLang="ko-KR" dirty="0"/>
              <a:t>Consistency loss</a:t>
            </a:r>
            <a:endParaRPr lang="ko-KR" altLang="en-US" dirty="0"/>
          </a:p>
        </p:txBody>
      </p:sp>
      <p:pic>
        <p:nvPicPr>
          <p:cNvPr id="2" name="그림 1">
            <a:extLst>
              <a:ext uri="{FF2B5EF4-FFF2-40B4-BE49-F238E27FC236}">
                <a16:creationId xmlns:a16="http://schemas.microsoft.com/office/drawing/2014/main" id="{0FEEAE6E-2B24-4048-8D27-F1273B0289E1}"/>
              </a:ext>
            </a:extLst>
          </p:cNvPr>
          <p:cNvPicPr>
            <a:picLocks noChangeAspect="1"/>
          </p:cNvPicPr>
          <p:nvPr/>
        </p:nvPicPr>
        <p:blipFill>
          <a:blip r:embed="rId2"/>
          <a:stretch>
            <a:fillRect/>
          </a:stretch>
        </p:blipFill>
        <p:spPr>
          <a:xfrm>
            <a:off x="1217517" y="1203598"/>
            <a:ext cx="6372200" cy="2093194"/>
          </a:xfrm>
          <a:prstGeom prst="rect">
            <a:avLst/>
          </a:prstGeom>
        </p:spPr>
      </p:pic>
    </p:spTree>
    <p:extLst>
      <p:ext uri="{BB962C8B-B14F-4D97-AF65-F5344CB8AC3E}">
        <p14:creationId xmlns:p14="http://schemas.microsoft.com/office/powerpoint/2010/main" val="2816358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91887BB-CB40-47E8-8696-D1789785B688}"/>
              </a:ext>
            </a:extLst>
          </p:cNvPr>
          <p:cNvSpPr/>
          <p:nvPr/>
        </p:nvSpPr>
        <p:spPr>
          <a:xfrm>
            <a:off x="3707904" y="123478"/>
            <a:ext cx="1915909" cy="369332"/>
          </a:xfrm>
          <a:prstGeom prst="rect">
            <a:avLst/>
          </a:prstGeom>
        </p:spPr>
        <p:txBody>
          <a:bodyPr wrap="none">
            <a:spAutoFit/>
          </a:bodyPr>
          <a:lstStyle/>
          <a:p>
            <a:r>
              <a:rPr lang="en-US" altLang="ko-KR" dirty="0"/>
              <a:t>Consistency loss</a:t>
            </a:r>
            <a:endParaRPr lang="ko-KR" altLang="en-US" dirty="0"/>
          </a:p>
        </p:txBody>
      </p:sp>
      <p:pic>
        <p:nvPicPr>
          <p:cNvPr id="3" name="그림 2">
            <a:extLst>
              <a:ext uri="{FF2B5EF4-FFF2-40B4-BE49-F238E27FC236}">
                <a16:creationId xmlns:a16="http://schemas.microsoft.com/office/drawing/2014/main" id="{030A5BCD-B829-4FD8-B8BF-944689919CD8}"/>
              </a:ext>
            </a:extLst>
          </p:cNvPr>
          <p:cNvPicPr>
            <a:picLocks noChangeAspect="1"/>
          </p:cNvPicPr>
          <p:nvPr/>
        </p:nvPicPr>
        <p:blipFill>
          <a:blip r:embed="rId2"/>
          <a:stretch>
            <a:fillRect/>
          </a:stretch>
        </p:blipFill>
        <p:spPr>
          <a:xfrm>
            <a:off x="1907704" y="2427734"/>
            <a:ext cx="4521895" cy="778234"/>
          </a:xfrm>
          <a:prstGeom prst="rect">
            <a:avLst/>
          </a:prstGeom>
        </p:spPr>
      </p:pic>
      <p:sp>
        <p:nvSpPr>
          <p:cNvPr id="4" name="직사각형 3">
            <a:extLst>
              <a:ext uri="{FF2B5EF4-FFF2-40B4-BE49-F238E27FC236}">
                <a16:creationId xmlns:a16="http://schemas.microsoft.com/office/drawing/2014/main" id="{EDE17591-D457-418B-AC38-CA3B60AD108E}"/>
              </a:ext>
            </a:extLst>
          </p:cNvPr>
          <p:cNvSpPr/>
          <p:nvPr/>
        </p:nvSpPr>
        <p:spPr>
          <a:xfrm>
            <a:off x="323528" y="798842"/>
            <a:ext cx="8366393" cy="1323439"/>
          </a:xfrm>
          <a:prstGeom prst="rect">
            <a:avLst/>
          </a:prstGeom>
        </p:spPr>
        <p:txBody>
          <a:bodyPr wrap="none">
            <a:spAutoFit/>
          </a:bodyPr>
          <a:lstStyle/>
          <a:p>
            <a:r>
              <a:rPr lang="en-US" altLang="ko-KR" dirty="0"/>
              <a:t>Center-aware consistency loss </a:t>
            </a:r>
          </a:p>
          <a:p>
            <a:endParaRPr lang="en-US" altLang="ko-KR" sz="800" dirty="0"/>
          </a:p>
          <a:p>
            <a:pPr marL="285750" indent="-285750">
              <a:buFontTx/>
              <a:buChar char="-"/>
            </a:pPr>
            <a:r>
              <a:rPr lang="en-US" altLang="ko-KR" dirty="0"/>
              <a:t>minimize alignment errors between teacher and student</a:t>
            </a:r>
          </a:p>
          <a:p>
            <a:pPr marL="285750" indent="-285750">
              <a:buFontTx/>
              <a:buChar char="-"/>
            </a:pPr>
            <a:r>
              <a:rPr lang="en-US" altLang="ko-KR" dirty="0"/>
              <a:t>we do the alignment by searching for the its nearest neighbor in        based </a:t>
            </a:r>
          </a:p>
          <a:p>
            <a:r>
              <a:rPr lang="en-US" altLang="ko-KR" dirty="0"/>
              <a:t>on the minimum Euclidean distance between the centers of the bounding boxes.</a:t>
            </a:r>
            <a:endParaRPr lang="ko-KR" altLang="en-US" dirty="0"/>
          </a:p>
        </p:txBody>
      </p:sp>
      <p:pic>
        <p:nvPicPr>
          <p:cNvPr id="8" name="그림 7">
            <a:extLst>
              <a:ext uri="{FF2B5EF4-FFF2-40B4-BE49-F238E27FC236}">
                <a16:creationId xmlns:a16="http://schemas.microsoft.com/office/drawing/2014/main" id="{36D700C8-888A-4B47-9828-97DFC2DED7C9}"/>
              </a:ext>
            </a:extLst>
          </p:cNvPr>
          <p:cNvPicPr>
            <a:picLocks noChangeAspect="1"/>
          </p:cNvPicPr>
          <p:nvPr/>
        </p:nvPicPr>
        <p:blipFill>
          <a:blip r:embed="rId3"/>
          <a:stretch>
            <a:fillRect/>
          </a:stretch>
        </p:blipFill>
        <p:spPr>
          <a:xfrm>
            <a:off x="7236296" y="1491630"/>
            <a:ext cx="288032" cy="336037"/>
          </a:xfrm>
          <a:prstGeom prst="rect">
            <a:avLst/>
          </a:prstGeom>
        </p:spPr>
      </p:pic>
      <p:pic>
        <p:nvPicPr>
          <p:cNvPr id="9" name="그림 8">
            <a:extLst>
              <a:ext uri="{FF2B5EF4-FFF2-40B4-BE49-F238E27FC236}">
                <a16:creationId xmlns:a16="http://schemas.microsoft.com/office/drawing/2014/main" id="{43DAEBEB-56D6-416B-9283-469781E43A0D}"/>
              </a:ext>
            </a:extLst>
          </p:cNvPr>
          <p:cNvPicPr>
            <a:picLocks noChangeAspect="1"/>
          </p:cNvPicPr>
          <p:nvPr/>
        </p:nvPicPr>
        <p:blipFill>
          <a:blip r:embed="rId4"/>
          <a:stretch>
            <a:fillRect/>
          </a:stretch>
        </p:blipFill>
        <p:spPr>
          <a:xfrm>
            <a:off x="2878066" y="3634557"/>
            <a:ext cx="3387868" cy="985651"/>
          </a:xfrm>
          <a:prstGeom prst="rect">
            <a:avLst/>
          </a:prstGeom>
        </p:spPr>
      </p:pic>
    </p:spTree>
    <p:extLst>
      <p:ext uri="{BB962C8B-B14F-4D97-AF65-F5344CB8AC3E}">
        <p14:creationId xmlns:p14="http://schemas.microsoft.com/office/powerpoint/2010/main" val="2556521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91887BB-CB40-47E8-8696-D1789785B688}"/>
              </a:ext>
            </a:extLst>
          </p:cNvPr>
          <p:cNvSpPr/>
          <p:nvPr/>
        </p:nvSpPr>
        <p:spPr>
          <a:xfrm>
            <a:off x="3707904" y="123478"/>
            <a:ext cx="1915909" cy="369332"/>
          </a:xfrm>
          <a:prstGeom prst="rect">
            <a:avLst/>
          </a:prstGeom>
        </p:spPr>
        <p:txBody>
          <a:bodyPr wrap="none">
            <a:spAutoFit/>
          </a:bodyPr>
          <a:lstStyle/>
          <a:p>
            <a:r>
              <a:rPr lang="en-US" altLang="ko-KR" dirty="0"/>
              <a:t>Consistency loss</a:t>
            </a:r>
            <a:endParaRPr lang="ko-KR" altLang="en-US" dirty="0"/>
          </a:p>
        </p:txBody>
      </p:sp>
      <p:sp>
        <p:nvSpPr>
          <p:cNvPr id="4" name="직사각형 3">
            <a:extLst>
              <a:ext uri="{FF2B5EF4-FFF2-40B4-BE49-F238E27FC236}">
                <a16:creationId xmlns:a16="http://schemas.microsoft.com/office/drawing/2014/main" id="{EDE17591-D457-418B-AC38-CA3B60AD108E}"/>
              </a:ext>
            </a:extLst>
          </p:cNvPr>
          <p:cNvSpPr/>
          <p:nvPr/>
        </p:nvSpPr>
        <p:spPr>
          <a:xfrm>
            <a:off x="323528" y="798842"/>
            <a:ext cx="5936240" cy="769441"/>
          </a:xfrm>
          <a:prstGeom prst="rect">
            <a:avLst/>
          </a:prstGeom>
        </p:spPr>
        <p:txBody>
          <a:bodyPr wrap="none">
            <a:spAutoFit/>
          </a:bodyPr>
          <a:lstStyle/>
          <a:p>
            <a:r>
              <a:rPr lang="en-US" altLang="ko-KR" dirty="0"/>
              <a:t>Class-aware consistency loss </a:t>
            </a:r>
          </a:p>
          <a:p>
            <a:endParaRPr lang="en-US" altLang="ko-KR" sz="800" dirty="0"/>
          </a:p>
          <a:p>
            <a:pPr marL="285750" indent="-285750">
              <a:buFontTx/>
              <a:buChar char="-"/>
            </a:pPr>
            <a:r>
              <a:rPr lang="en-US" altLang="ko-KR" dirty="0"/>
              <a:t>Minimize KL-divergence between class probabilities</a:t>
            </a:r>
          </a:p>
        </p:txBody>
      </p:sp>
      <p:pic>
        <p:nvPicPr>
          <p:cNvPr id="6" name="그림 5">
            <a:extLst>
              <a:ext uri="{FF2B5EF4-FFF2-40B4-BE49-F238E27FC236}">
                <a16:creationId xmlns:a16="http://schemas.microsoft.com/office/drawing/2014/main" id="{BF0B555D-7AE0-4092-AD4A-EB29FFCBC769}"/>
              </a:ext>
            </a:extLst>
          </p:cNvPr>
          <p:cNvPicPr>
            <a:picLocks noChangeAspect="1"/>
          </p:cNvPicPr>
          <p:nvPr/>
        </p:nvPicPr>
        <p:blipFill>
          <a:blip r:embed="rId2"/>
          <a:stretch>
            <a:fillRect/>
          </a:stretch>
        </p:blipFill>
        <p:spPr>
          <a:xfrm>
            <a:off x="2175278" y="2162175"/>
            <a:ext cx="4371975" cy="819150"/>
          </a:xfrm>
          <a:prstGeom prst="rect">
            <a:avLst/>
          </a:prstGeom>
        </p:spPr>
      </p:pic>
    </p:spTree>
    <p:extLst>
      <p:ext uri="{BB962C8B-B14F-4D97-AF65-F5344CB8AC3E}">
        <p14:creationId xmlns:p14="http://schemas.microsoft.com/office/powerpoint/2010/main" val="366476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3F0B70-6DA7-4FDD-A174-A723AB09E715}"/>
              </a:ext>
            </a:extLst>
          </p:cNvPr>
          <p:cNvSpPr/>
          <p:nvPr/>
        </p:nvSpPr>
        <p:spPr>
          <a:xfrm>
            <a:off x="107504" y="267494"/>
            <a:ext cx="8605464" cy="461665"/>
          </a:xfrm>
          <a:prstGeom prst="rect">
            <a:avLst/>
          </a:prstGeom>
        </p:spPr>
        <p:txBody>
          <a:bodyPr wrap="square">
            <a:spAutoFit/>
          </a:bodyPr>
          <a:lstStyle/>
          <a:p>
            <a:r>
              <a:rPr lang="en-US" altLang="ko-KR" sz="2400" dirty="0">
                <a:latin typeface="+mj-ea"/>
                <a:ea typeface="+mj-ea"/>
              </a:rPr>
              <a:t>3D Object Detection</a:t>
            </a:r>
            <a:endParaRPr lang="ko-KR" altLang="en-US" sz="2400" dirty="0">
              <a:latin typeface="+mj-ea"/>
              <a:ea typeface="+mj-ea"/>
            </a:endParaRPr>
          </a:p>
        </p:txBody>
      </p:sp>
      <p:sp>
        <p:nvSpPr>
          <p:cNvPr id="5" name="직사각형 4">
            <a:extLst>
              <a:ext uri="{FF2B5EF4-FFF2-40B4-BE49-F238E27FC236}">
                <a16:creationId xmlns:a16="http://schemas.microsoft.com/office/drawing/2014/main" id="{E35A16F6-0518-446F-83F9-659F33B658FB}"/>
              </a:ext>
            </a:extLst>
          </p:cNvPr>
          <p:cNvSpPr/>
          <p:nvPr/>
        </p:nvSpPr>
        <p:spPr>
          <a:xfrm>
            <a:off x="179512" y="915566"/>
            <a:ext cx="8605464" cy="646331"/>
          </a:xfrm>
          <a:prstGeom prst="rect">
            <a:avLst/>
          </a:prstGeom>
        </p:spPr>
        <p:txBody>
          <a:bodyPr wrap="square">
            <a:spAutoFit/>
          </a:bodyPr>
          <a:lstStyle/>
          <a:p>
            <a:r>
              <a:rPr lang="en-US" altLang="ko-KR" dirty="0">
                <a:cs typeface="Aldhabi" panose="020B0604020202020204" pitchFamily="2" charset="-78"/>
              </a:rPr>
              <a:t>Estimate the </a:t>
            </a:r>
            <a:r>
              <a:rPr lang="en-US" altLang="ko-KR" dirty="0">
                <a:solidFill>
                  <a:srgbClr val="FF0000"/>
                </a:solidFill>
                <a:cs typeface="Aldhabi" panose="020B0604020202020204" pitchFamily="2" charset="-78"/>
              </a:rPr>
              <a:t>object category </a:t>
            </a:r>
            <a:r>
              <a:rPr lang="en-US" altLang="ko-KR" dirty="0">
                <a:cs typeface="Aldhabi" panose="020B0604020202020204" pitchFamily="2" charset="-78"/>
              </a:rPr>
              <a:t>and </a:t>
            </a:r>
            <a:r>
              <a:rPr lang="en-US" altLang="ko-KR" dirty="0">
                <a:solidFill>
                  <a:srgbClr val="FF0000"/>
                </a:solidFill>
                <a:cs typeface="Aldhabi" panose="020B0604020202020204" pitchFamily="2" charset="-78"/>
              </a:rPr>
              <a:t>oriented 3D bounding box </a:t>
            </a:r>
            <a:r>
              <a:rPr lang="en-US" altLang="ko-KR" dirty="0">
                <a:cs typeface="Aldhabi" panose="020B0604020202020204" pitchFamily="2" charset="-78"/>
              </a:rPr>
              <a:t>for all objects in the 3d scene</a:t>
            </a:r>
            <a:endParaRPr lang="ko-KR" altLang="en-US" dirty="0">
              <a:cs typeface="Aldhabi" panose="020B0604020202020204" pitchFamily="2" charset="-78"/>
            </a:endParaRPr>
          </a:p>
        </p:txBody>
      </p:sp>
      <p:pic>
        <p:nvPicPr>
          <p:cNvPr id="6" name="그림 5">
            <a:extLst>
              <a:ext uri="{FF2B5EF4-FFF2-40B4-BE49-F238E27FC236}">
                <a16:creationId xmlns:a16="http://schemas.microsoft.com/office/drawing/2014/main" id="{B4FBD646-BEE3-4F76-98FC-9178707A3BF5}"/>
              </a:ext>
            </a:extLst>
          </p:cNvPr>
          <p:cNvPicPr>
            <a:picLocks noChangeAspect="1"/>
          </p:cNvPicPr>
          <p:nvPr/>
        </p:nvPicPr>
        <p:blipFill>
          <a:blip r:embed="rId2"/>
          <a:stretch>
            <a:fillRect/>
          </a:stretch>
        </p:blipFill>
        <p:spPr>
          <a:xfrm>
            <a:off x="2314246" y="1923678"/>
            <a:ext cx="4515508" cy="2448272"/>
          </a:xfrm>
          <a:prstGeom prst="rect">
            <a:avLst/>
          </a:prstGeom>
        </p:spPr>
      </p:pic>
    </p:spTree>
    <p:extLst>
      <p:ext uri="{BB962C8B-B14F-4D97-AF65-F5344CB8AC3E}">
        <p14:creationId xmlns:p14="http://schemas.microsoft.com/office/powerpoint/2010/main" val="1183463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91887BB-CB40-47E8-8696-D1789785B688}"/>
              </a:ext>
            </a:extLst>
          </p:cNvPr>
          <p:cNvSpPr/>
          <p:nvPr/>
        </p:nvSpPr>
        <p:spPr>
          <a:xfrm>
            <a:off x="3707904" y="123478"/>
            <a:ext cx="1915909" cy="369332"/>
          </a:xfrm>
          <a:prstGeom prst="rect">
            <a:avLst/>
          </a:prstGeom>
        </p:spPr>
        <p:txBody>
          <a:bodyPr wrap="none">
            <a:spAutoFit/>
          </a:bodyPr>
          <a:lstStyle/>
          <a:p>
            <a:r>
              <a:rPr lang="en-US" altLang="ko-KR" dirty="0"/>
              <a:t>Consistency loss</a:t>
            </a:r>
            <a:endParaRPr lang="ko-KR" altLang="en-US" dirty="0"/>
          </a:p>
        </p:txBody>
      </p:sp>
      <p:sp>
        <p:nvSpPr>
          <p:cNvPr id="4" name="직사각형 3">
            <a:extLst>
              <a:ext uri="{FF2B5EF4-FFF2-40B4-BE49-F238E27FC236}">
                <a16:creationId xmlns:a16="http://schemas.microsoft.com/office/drawing/2014/main" id="{EDE17591-D457-418B-AC38-CA3B60AD108E}"/>
              </a:ext>
            </a:extLst>
          </p:cNvPr>
          <p:cNvSpPr/>
          <p:nvPr/>
        </p:nvSpPr>
        <p:spPr>
          <a:xfrm>
            <a:off x="323528" y="798842"/>
            <a:ext cx="6987810" cy="769441"/>
          </a:xfrm>
          <a:prstGeom prst="rect">
            <a:avLst/>
          </a:prstGeom>
        </p:spPr>
        <p:txBody>
          <a:bodyPr wrap="none">
            <a:spAutoFit/>
          </a:bodyPr>
          <a:lstStyle/>
          <a:p>
            <a:r>
              <a:rPr lang="en-US" altLang="ko-KR" dirty="0"/>
              <a:t>Size-aware consistency loss </a:t>
            </a:r>
          </a:p>
          <a:p>
            <a:endParaRPr lang="en-US" altLang="ko-KR" sz="800" dirty="0"/>
          </a:p>
          <a:p>
            <a:pPr marL="285750" indent="-285750">
              <a:buFontTx/>
              <a:buChar char="-"/>
            </a:pPr>
            <a:r>
              <a:rPr lang="en-US" altLang="ko-KR" dirty="0"/>
              <a:t>MSE</a:t>
            </a:r>
            <a:r>
              <a:rPr lang="ko-KR" altLang="en-US" dirty="0"/>
              <a:t> </a:t>
            </a:r>
            <a:r>
              <a:rPr lang="en-US" altLang="ko-KR" dirty="0"/>
              <a:t>between</a:t>
            </a:r>
            <a:r>
              <a:rPr lang="ko-KR" altLang="en-US" dirty="0"/>
              <a:t> </a:t>
            </a:r>
            <a:r>
              <a:rPr lang="en-US" altLang="ko-KR" dirty="0"/>
              <a:t>sizes of </a:t>
            </a:r>
            <a:r>
              <a:rPr lang="en-US" altLang="ko-KR" dirty="0" err="1"/>
              <a:t>bboxes</a:t>
            </a:r>
            <a:r>
              <a:rPr lang="en-US" altLang="ko-KR" dirty="0"/>
              <a:t> predicted by student and teacher</a:t>
            </a:r>
          </a:p>
        </p:txBody>
      </p:sp>
      <p:pic>
        <p:nvPicPr>
          <p:cNvPr id="2" name="그림 1">
            <a:extLst>
              <a:ext uri="{FF2B5EF4-FFF2-40B4-BE49-F238E27FC236}">
                <a16:creationId xmlns:a16="http://schemas.microsoft.com/office/drawing/2014/main" id="{D077D7F8-2433-446A-B4E9-3E0DF18271B6}"/>
              </a:ext>
            </a:extLst>
          </p:cNvPr>
          <p:cNvPicPr>
            <a:picLocks noChangeAspect="1"/>
          </p:cNvPicPr>
          <p:nvPr/>
        </p:nvPicPr>
        <p:blipFill>
          <a:blip r:embed="rId2"/>
          <a:stretch>
            <a:fillRect/>
          </a:stretch>
        </p:blipFill>
        <p:spPr>
          <a:xfrm>
            <a:off x="2798958" y="2427734"/>
            <a:ext cx="3733800" cy="857250"/>
          </a:xfrm>
          <a:prstGeom prst="rect">
            <a:avLst/>
          </a:prstGeom>
        </p:spPr>
      </p:pic>
    </p:spTree>
    <p:extLst>
      <p:ext uri="{BB962C8B-B14F-4D97-AF65-F5344CB8AC3E}">
        <p14:creationId xmlns:p14="http://schemas.microsoft.com/office/powerpoint/2010/main" val="491858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91887BB-CB40-47E8-8696-D1789785B688}"/>
              </a:ext>
            </a:extLst>
          </p:cNvPr>
          <p:cNvSpPr/>
          <p:nvPr/>
        </p:nvSpPr>
        <p:spPr>
          <a:xfrm>
            <a:off x="2123728" y="123478"/>
            <a:ext cx="4996881" cy="461665"/>
          </a:xfrm>
          <a:prstGeom prst="rect">
            <a:avLst/>
          </a:prstGeom>
        </p:spPr>
        <p:txBody>
          <a:bodyPr wrap="none">
            <a:spAutoFit/>
          </a:bodyPr>
          <a:lstStyle/>
          <a:p>
            <a:r>
              <a:rPr lang="en-US" altLang="ko-KR" sz="2400" dirty="0"/>
              <a:t>exponential moving average (EMA)</a:t>
            </a:r>
            <a:endParaRPr lang="ko-KR" altLang="en-US" sz="2400" dirty="0"/>
          </a:p>
        </p:txBody>
      </p:sp>
      <p:pic>
        <p:nvPicPr>
          <p:cNvPr id="7" name="그림 6">
            <a:extLst>
              <a:ext uri="{FF2B5EF4-FFF2-40B4-BE49-F238E27FC236}">
                <a16:creationId xmlns:a16="http://schemas.microsoft.com/office/drawing/2014/main" id="{4F21C556-751B-4E7D-B813-059D27EDD844}"/>
              </a:ext>
            </a:extLst>
          </p:cNvPr>
          <p:cNvPicPr>
            <a:picLocks noChangeAspect="1"/>
          </p:cNvPicPr>
          <p:nvPr/>
        </p:nvPicPr>
        <p:blipFill>
          <a:blip r:embed="rId2"/>
          <a:stretch>
            <a:fillRect/>
          </a:stretch>
        </p:blipFill>
        <p:spPr>
          <a:xfrm>
            <a:off x="1043608" y="938671"/>
            <a:ext cx="6580629" cy="2237123"/>
          </a:xfrm>
          <a:prstGeom prst="rect">
            <a:avLst/>
          </a:prstGeom>
        </p:spPr>
      </p:pic>
      <p:pic>
        <p:nvPicPr>
          <p:cNvPr id="3" name="그림 2">
            <a:extLst>
              <a:ext uri="{FF2B5EF4-FFF2-40B4-BE49-F238E27FC236}">
                <a16:creationId xmlns:a16="http://schemas.microsoft.com/office/drawing/2014/main" id="{EEFC28AB-9CCF-4AD7-BB56-56AE1DBCC055}"/>
              </a:ext>
            </a:extLst>
          </p:cNvPr>
          <p:cNvPicPr>
            <a:picLocks noChangeAspect="1"/>
          </p:cNvPicPr>
          <p:nvPr/>
        </p:nvPicPr>
        <p:blipFill>
          <a:blip r:embed="rId3"/>
          <a:stretch>
            <a:fillRect/>
          </a:stretch>
        </p:blipFill>
        <p:spPr>
          <a:xfrm>
            <a:off x="2389706" y="3427201"/>
            <a:ext cx="3888432" cy="693342"/>
          </a:xfrm>
          <a:prstGeom prst="rect">
            <a:avLst/>
          </a:prstGeom>
        </p:spPr>
      </p:pic>
      <p:sp>
        <p:nvSpPr>
          <p:cNvPr id="4" name="직사각형 3">
            <a:extLst>
              <a:ext uri="{FF2B5EF4-FFF2-40B4-BE49-F238E27FC236}">
                <a16:creationId xmlns:a16="http://schemas.microsoft.com/office/drawing/2014/main" id="{C5C00605-1B5C-45A1-A7B4-9FF5D6389157}"/>
              </a:ext>
            </a:extLst>
          </p:cNvPr>
          <p:cNvSpPr/>
          <p:nvPr/>
        </p:nvSpPr>
        <p:spPr>
          <a:xfrm>
            <a:off x="316979" y="4371950"/>
            <a:ext cx="8827021" cy="323165"/>
          </a:xfrm>
          <a:prstGeom prst="rect">
            <a:avLst/>
          </a:prstGeom>
        </p:spPr>
        <p:txBody>
          <a:bodyPr wrap="square">
            <a:spAutoFit/>
          </a:bodyPr>
          <a:lstStyle/>
          <a:p>
            <a:r>
              <a:rPr lang="en-US" altLang="ko-KR" sz="1500" dirty="0"/>
              <a:t>Updated parameters from the student network are used in an EMA to update the teacher network</a:t>
            </a:r>
            <a:endParaRPr lang="ko-KR" altLang="en-US" sz="1500" dirty="0"/>
          </a:p>
        </p:txBody>
      </p:sp>
    </p:spTree>
    <p:extLst>
      <p:ext uri="{BB962C8B-B14F-4D97-AF65-F5344CB8AC3E}">
        <p14:creationId xmlns:p14="http://schemas.microsoft.com/office/powerpoint/2010/main" val="161375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D91887BB-CB40-47E8-8696-D1789785B688}"/>
              </a:ext>
            </a:extLst>
          </p:cNvPr>
          <p:cNvSpPr/>
          <p:nvPr/>
        </p:nvSpPr>
        <p:spPr>
          <a:xfrm>
            <a:off x="2555776" y="267494"/>
            <a:ext cx="3788217" cy="369332"/>
          </a:xfrm>
          <a:prstGeom prst="rect">
            <a:avLst/>
          </a:prstGeom>
        </p:spPr>
        <p:txBody>
          <a:bodyPr wrap="none">
            <a:spAutoFit/>
          </a:bodyPr>
          <a:lstStyle/>
          <a:p>
            <a:r>
              <a:rPr lang="en-US" altLang="ko-KR" dirty="0"/>
              <a:t>exponential moving average (EMA)</a:t>
            </a:r>
            <a:endParaRPr lang="ko-KR" altLang="en-US" dirty="0"/>
          </a:p>
        </p:txBody>
      </p:sp>
      <p:pic>
        <p:nvPicPr>
          <p:cNvPr id="3" name="그림 2">
            <a:extLst>
              <a:ext uri="{FF2B5EF4-FFF2-40B4-BE49-F238E27FC236}">
                <a16:creationId xmlns:a16="http://schemas.microsoft.com/office/drawing/2014/main" id="{EEFC28AB-9CCF-4AD7-BB56-56AE1DBCC055}"/>
              </a:ext>
            </a:extLst>
          </p:cNvPr>
          <p:cNvPicPr>
            <a:picLocks noChangeAspect="1"/>
          </p:cNvPicPr>
          <p:nvPr/>
        </p:nvPicPr>
        <p:blipFill>
          <a:blip r:embed="rId2"/>
          <a:stretch>
            <a:fillRect/>
          </a:stretch>
        </p:blipFill>
        <p:spPr>
          <a:xfrm>
            <a:off x="2455561" y="2257665"/>
            <a:ext cx="3888432" cy="693342"/>
          </a:xfrm>
          <a:prstGeom prst="rect">
            <a:avLst/>
          </a:prstGeom>
        </p:spPr>
      </p:pic>
      <p:sp>
        <p:nvSpPr>
          <p:cNvPr id="2" name="직사각형 1">
            <a:extLst>
              <a:ext uri="{FF2B5EF4-FFF2-40B4-BE49-F238E27FC236}">
                <a16:creationId xmlns:a16="http://schemas.microsoft.com/office/drawing/2014/main" id="{4C24307F-5F2C-4150-9F06-0F8A8CF22383}"/>
              </a:ext>
            </a:extLst>
          </p:cNvPr>
          <p:cNvSpPr/>
          <p:nvPr/>
        </p:nvSpPr>
        <p:spPr>
          <a:xfrm>
            <a:off x="107504" y="1059582"/>
            <a:ext cx="8928992" cy="1200329"/>
          </a:xfrm>
          <a:prstGeom prst="rect">
            <a:avLst/>
          </a:prstGeom>
        </p:spPr>
        <p:txBody>
          <a:bodyPr wrap="square">
            <a:spAutoFit/>
          </a:bodyPr>
          <a:lstStyle/>
          <a:p>
            <a:r>
              <a:rPr lang="en-US" altLang="ko-KR" dirty="0"/>
              <a:t>Finally, the parameters of the student network Φ is updated via gradient descent at training step t, and then the updated parameters from the student network are used in an exponential moving average (EMA) to update the parameters of the teacher network Φ˜: </a:t>
            </a:r>
            <a:endParaRPr lang="ko-KR" altLang="en-US" dirty="0"/>
          </a:p>
        </p:txBody>
      </p:sp>
      <p:sp>
        <p:nvSpPr>
          <p:cNvPr id="4" name="직사각형 3">
            <a:extLst>
              <a:ext uri="{FF2B5EF4-FFF2-40B4-BE49-F238E27FC236}">
                <a16:creationId xmlns:a16="http://schemas.microsoft.com/office/drawing/2014/main" id="{40C830D7-134F-42A4-BC36-441E8E28FBAA}"/>
              </a:ext>
            </a:extLst>
          </p:cNvPr>
          <p:cNvSpPr/>
          <p:nvPr/>
        </p:nvSpPr>
        <p:spPr>
          <a:xfrm>
            <a:off x="169560" y="3363838"/>
            <a:ext cx="8722919" cy="646331"/>
          </a:xfrm>
          <a:prstGeom prst="rect">
            <a:avLst/>
          </a:prstGeom>
        </p:spPr>
        <p:txBody>
          <a:bodyPr wrap="square">
            <a:spAutoFit/>
          </a:bodyPr>
          <a:lstStyle/>
          <a:p>
            <a:r>
              <a:rPr lang="en-US" altLang="ko-KR" dirty="0"/>
              <a:t>α is a smoothing hyper-parameter that controls how much information the teacher takes from the student network.</a:t>
            </a:r>
            <a:endParaRPr lang="ko-KR" altLang="en-US" dirty="0"/>
          </a:p>
        </p:txBody>
      </p:sp>
    </p:spTree>
    <p:extLst>
      <p:ext uri="{BB962C8B-B14F-4D97-AF65-F5344CB8AC3E}">
        <p14:creationId xmlns:p14="http://schemas.microsoft.com/office/powerpoint/2010/main" val="3937093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04865967-7705-4EE7-ACBA-13E1D85EFBD1}"/>
              </a:ext>
            </a:extLst>
          </p:cNvPr>
          <p:cNvPicPr>
            <a:picLocks noChangeAspect="1"/>
          </p:cNvPicPr>
          <p:nvPr/>
        </p:nvPicPr>
        <p:blipFill>
          <a:blip r:embed="rId2"/>
          <a:stretch>
            <a:fillRect/>
          </a:stretch>
        </p:blipFill>
        <p:spPr>
          <a:xfrm>
            <a:off x="467544" y="1203598"/>
            <a:ext cx="7956376" cy="2354886"/>
          </a:xfrm>
          <a:prstGeom prst="rect">
            <a:avLst/>
          </a:prstGeom>
        </p:spPr>
      </p:pic>
      <p:sp>
        <p:nvSpPr>
          <p:cNvPr id="4" name="직사각형 3">
            <a:extLst>
              <a:ext uri="{FF2B5EF4-FFF2-40B4-BE49-F238E27FC236}">
                <a16:creationId xmlns:a16="http://schemas.microsoft.com/office/drawing/2014/main" id="{CE3B2F5F-BC80-4586-9EC9-998C1ED32ACC}"/>
              </a:ext>
            </a:extLst>
          </p:cNvPr>
          <p:cNvSpPr/>
          <p:nvPr/>
        </p:nvSpPr>
        <p:spPr>
          <a:xfrm>
            <a:off x="467544" y="195486"/>
            <a:ext cx="4596130" cy="369332"/>
          </a:xfrm>
          <a:prstGeom prst="rect">
            <a:avLst/>
          </a:prstGeom>
        </p:spPr>
        <p:txBody>
          <a:bodyPr wrap="none">
            <a:spAutoFit/>
          </a:bodyPr>
          <a:lstStyle/>
          <a:p>
            <a:r>
              <a:rPr lang="en-US" altLang="ko-KR" dirty="0"/>
              <a:t>Comparison with Fully-supervised Methods</a:t>
            </a:r>
            <a:endParaRPr lang="ko-KR" altLang="en-US" dirty="0"/>
          </a:p>
        </p:txBody>
      </p:sp>
    </p:spTree>
    <p:extLst>
      <p:ext uri="{BB962C8B-B14F-4D97-AF65-F5344CB8AC3E}">
        <p14:creationId xmlns:p14="http://schemas.microsoft.com/office/powerpoint/2010/main" val="641723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A658B6E6-85E7-4E2C-856E-758A194C957D}"/>
              </a:ext>
            </a:extLst>
          </p:cNvPr>
          <p:cNvPicPr>
            <a:picLocks noChangeAspect="1"/>
          </p:cNvPicPr>
          <p:nvPr/>
        </p:nvPicPr>
        <p:blipFill>
          <a:blip r:embed="rId2"/>
          <a:stretch>
            <a:fillRect/>
          </a:stretch>
        </p:blipFill>
        <p:spPr>
          <a:xfrm>
            <a:off x="2267744" y="915566"/>
            <a:ext cx="4834483" cy="3108992"/>
          </a:xfrm>
          <a:prstGeom prst="rect">
            <a:avLst/>
          </a:prstGeom>
        </p:spPr>
      </p:pic>
      <p:sp>
        <p:nvSpPr>
          <p:cNvPr id="4" name="직사각형 3">
            <a:extLst>
              <a:ext uri="{FF2B5EF4-FFF2-40B4-BE49-F238E27FC236}">
                <a16:creationId xmlns:a16="http://schemas.microsoft.com/office/drawing/2014/main" id="{42B91BD1-9CC6-4053-B5FC-0079CDDD45C0}"/>
              </a:ext>
            </a:extLst>
          </p:cNvPr>
          <p:cNvSpPr/>
          <p:nvPr/>
        </p:nvSpPr>
        <p:spPr>
          <a:xfrm>
            <a:off x="467544" y="195486"/>
            <a:ext cx="4596130" cy="369332"/>
          </a:xfrm>
          <a:prstGeom prst="rect">
            <a:avLst/>
          </a:prstGeom>
        </p:spPr>
        <p:txBody>
          <a:bodyPr wrap="none">
            <a:spAutoFit/>
          </a:bodyPr>
          <a:lstStyle/>
          <a:p>
            <a:r>
              <a:rPr lang="en-US" altLang="ko-KR" dirty="0"/>
              <a:t>Comparison with Fully-supervised Methods</a:t>
            </a:r>
            <a:endParaRPr lang="ko-KR" altLang="en-US" dirty="0"/>
          </a:p>
        </p:txBody>
      </p:sp>
    </p:spTree>
    <p:extLst>
      <p:ext uri="{BB962C8B-B14F-4D97-AF65-F5344CB8AC3E}">
        <p14:creationId xmlns:p14="http://schemas.microsoft.com/office/powerpoint/2010/main" val="556617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4C8EE08-C9A1-47A2-B230-CE1378293BC9}"/>
              </a:ext>
            </a:extLst>
          </p:cNvPr>
          <p:cNvPicPr>
            <a:picLocks noChangeAspect="1"/>
          </p:cNvPicPr>
          <p:nvPr/>
        </p:nvPicPr>
        <p:blipFill>
          <a:blip r:embed="rId2"/>
          <a:stretch>
            <a:fillRect/>
          </a:stretch>
        </p:blipFill>
        <p:spPr>
          <a:xfrm>
            <a:off x="1547664" y="771550"/>
            <a:ext cx="5934075" cy="2571750"/>
          </a:xfrm>
          <a:prstGeom prst="rect">
            <a:avLst/>
          </a:prstGeom>
        </p:spPr>
      </p:pic>
      <p:sp>
        <p:nvSpPr>
          <p:cNvPr id="4" name="직사각형 3">
            <a:extLst>
              <a:ext uri="{FF2B5EF4-FFF2-40B4-BE49-F238E27FC236}">
                <a16:creationId xmlns:a16="http://schemas.microsoft.com/office/drawing/2014/main" id="{EB36C9A9-575D-44A0-9A5C-A909C738DF74}"/>
              </a:ext>
            </a:extLst>
          </p:cNvPr>
          <p:cNvSpPr/>
          <p:nvPr/>
        </p:nvSpPr>
        <p:spPr>
          <a:xfrm>
            <a:off x="107504" y="3579862"/>
            <a:ext cx="8856984" cy="830997"/>
          </a:xfrm>
          <a:prstGeom prst="rect">
            <a:avLst/>
          </a:prstGeom>
        </p:spPr>
        <p:txBody>
          <a:bodyPr wrap="square">
            <a:spAutoFit/>
          </a:bodyPr>
          <a:lstStyle/>
          <a:p>
            <a:r>
              <a:rPr lang="en-US" altLang="ko-KR" sz="1600" dirty="0"/>
              <a:t>In inductive learning, the goal is to generalize correct labels for new unseen data. </a:t>
            </a:r>
          </a:p>
          <a:p>
            <a:endParaRPr lang="en-US" altLang="ko-KR" sz="1600" dirty="0"/>
          </a:p>
          <a:p>
            <a:r>
              <a:rPr lang="en-US" altLang="ko-KR" sz="1600" dirty="0"/>
              <a:t>In </a:t>
            </a:r>
            <a:r>
              <a:rPr lang="en-US" altLang="ko-KR" sz="1600" dirty="0" err="1"/>
              <a:t>transductive</a:t>
            </a:r>
            <a:r>
              <a:rPr lang="en-US" altLang="ko-KR" sz="1600" dirty="0"/>
              <a:t> learning, the goal is infer the labels restricted to the given unlabeled data.</a:t>
            </a:r>
            <a:endParaRPr lang="ko-KR" altLang="en-US" sz="1600" dirty="0"/>
          </a:p>
        </p:txBody>
      </p:sp>
      <p:sp>
        <p:nvSpPr>
          <p:cNvPr id="5" name="직사각형 4">
            <a:extLst>
              <a:ext uri="{FF2B5EF4-FFF2-40B4-BE49-F238E27FC236}">
                <a16:creationId xmlns:a16="http://schemas.microsoft.com/office/drawing/2014/main" id="{E0E90BAA-7AE2-4666-BD32-30D52E7E4147}"/>
              </a:ext>
            </a:extLst>
          </p:cNvPr>
          <p:cNvSpPr/>
          <p:nvPr/>
        </p:nvSpPr>
        <p:spPr>
          <a:xfrm>
            <a:off x="467544" y="195486"/>
            <a:ext cx="4596130" cy="369332"/>
          </a:xfrm>
          <a:prstGeom prst="rect">
            <a:avLst/>
          </a:prstGeom>
        </p:spPr>
        <p:txBody>
          <a:bodyPr wrap="none">
            <a:spAutoFit/>
          </a:bodyPr>
          <a:lstStyle/>
          <a:p>
            <a:r>
              <a:rPr lang="en-US" altLang="ko-KR" dirty="0"/>
              <a:t>Comparison with Fully-supervised Methods</a:t>
            </a:r>
            <a:endParaRPr lang="ko-KR" altLang="en-US" dirty="0"/>
          </a:p>
        </p:txBody>
      </p:sp>
    </p:spTree>
    <p:extLst>
      <p:ext uri="{BB962C8B-B14F-4D97-AF65-F5344CB8AC3E}">
        <p14:creationId xmlns:p14="http://schemas.microsoft.com/office/powerpoint/2010/main" val="2159370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674AE48A-AF56-4698-87AD-4FC07E4878AC}"/>
              </a:ext>
            </a:extLst>
          </p:cNvPr>
          <p:cNvPicPr>
            <a:picLocks noChangeAspect="1"/>
          </p:cNvPicPr>
          <p:nvPr/>
        </p:nvPicPr>
        <p:blipFill>
          <a:blip r:embed="rId2"/>
          <a:stretch>
            <a:fillRect/>
          </a:stretch>
        </p:blipFill>
        <p:spPr>
          <a:xfrm>
            <a:off x="683568" y="504522"/>
            <a:ext cx="7239449" cy="4134456"/>
          </a:xfrm>
          <a:prstGeom prst="rect">
            <a:avLst/>
          </a:prstGeom>
        </p:spPr>
      </p:pic>
      <p:sp>
        <p:nvSpPr>
          <p:cNvPr id="3" name="직사각형 2">
            <a:extLst>
              <a:ext uri="{FF2B5EF4-FFF2-40B4-BE49-F238E27FC236}">
                <a16:creationId xmlns:a16="http://schemas.microsoft.com/office/drawing/2014/main" id="{87D29B4E-C0A9-4E0F-B868-F731DDD1E310}"/>
              </a:ext>
            </a:extLst>
          </p:cNvPr>
          <p:cNvSpPr/>
          <p:nvPr/>
        </p:nvSpPr>
        <p:spPr>
          <a:xfrm>
            <a:off x="107504" y="129841"/>
            <a:ext cx="3467681" cy="369332"/>
          </a:xfrm>
          <a:prstGeom prst="rect">
            <a:avLst/>
          </a:prstGeom>
        </p:spPr>
        <p:txBody>
          <a:bodyPr wrap="none">
            <a:spAutoFit/>
          </a:bodyPr>
          <a:lstStyle/>
          <a:p>
            <a:r>
              <a:rPr lang="en-US" altLang="ko-KR" dirty="0"/>
              <a:t>Qualitative Results and Analysis</a:t>
            </a:r>
            <a:endParaRPr lang="ko-KR" altLang="en-US" dirty="0"/>
          </a:p>
        </p:txBody>
      </p:sp>
    </p:spTree>
    <p:extLst>
      <p:ext uri="{BB962C8B-B14F-4D97-AF65-F5344CB8AC3E}">
        <p14:creationId xmlns:p14="http://schemas.microsoft.com/office/powerpoint/2010/main" val="28592177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A393B921-ABE9-48AA-92B0-A5795587DE49}"/>
              </a:ext>
            </a:extLst>
          </p:cNvPr>
          <p:cNvPicPr>
            <a:picLocks noChangeAspect="1"/>
          </p:cNvPicPr>
          <p:nvPr/>
        </p:nvPicPr>
        <p:blipFill>
          <a:blip r:embed="rId2"/>
          <a:stretch>
            <a:fillRect/>
          </a:stretch>
        </p:blipFill>
        <p:spPr>
          <a:xfrm>
            <a:off x="323528" y="859576"/>
            <a:ext cx="7890441" cy="3424348"/>
          </a:xfrm>
          <a:prstGeom prst="rect">
            <a:avLst/>
          </a:prstGeom>
        </p:spPr>
      </p:pic>
      <p:sp>
        <p:nvSpPr>
          <p:cNvPr id="4" name="직사각형 3">
            <a:extLst>
              <a:ext uri="{FF2B5EF4-FFF2-40B4-BE49-F238E27FC236}">
                <a16:creationId xmlns:a16="http://schemas.microsoft.com/office/drawing/2014/main" id="{F2723023-610B-4305-91F6-DC1D7B2E5CBB}"/>
              </a:ext>
            </a:extLst>
          </p:cNvPr>
          <p:cNvSpPr/>
          <p:nvPr/>
        </p:nvSpPr>
        <p:spPr>
          <a:xfrm>
            <a:off x="107504" y="129841"/>
            <a:ext cx="3467681" cy="369332"/>
          </a:xfrm>
          <a:prstGeom prst="rect">
            <a:avLst/>
          </a:prstGeom>
        </p:spPr>
        <p:txBody>
          <a:bodyPr wrap="none">
            <a:spAutoFit/>
          </a:bodyPr>
          <a:lstStyle/>
          <a:p>
            <a:r>
              <a:rPr lang="en-US" altLang="ko-KR" dirty="0"/>
              <a:t>Qualitative Results and Analysis</a:t>
            </a:r>
            <a:endParaRPr lang="ko-KR" altLang="en-US" dirty="0"/>
          </a:p>
        </p:txBody>
      </p:sp>
    </p:spTree>
    <p:extLst>
      <p:ext uri="{BB962C8B-B14F-4D97-AF65-F5344CB8AC3E}">
        <p14:creationId xmlns:p14="http://schemas.microsoft.com/office/powerpoint/2010/main" val="4226913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A15E56A8-9212-448A-A0B7-BA74F8655B5E}"/>
              </a:ext>
            </a:extLst>
          </p:cNvPr>
          <p:cNvSpPr/>
          <p:nvPr/>
        </p:nvSpPr>
        <p:spPr>
          <a:xfrm>
            <a:off x="3532292" y="2310140"/>
            <a:ext cx="2079415" cy="523220"/>
          </a:xfrm>
          <a:prstGeom prst="rect">
            <a:avLst/>
          </a:prstGeom>
        </p:spPr>
        <p:txBody>
          <a:bodyPr wrap="none">
            <a:spAutoFit/>
          </a:bodyPr>
          <a:lstStyle/>
          <a:p>
            <a:r>
              <a:rPr lang="ko-KR" altLang="en-US" sz="2800" b="1" dirty="0"/>
              <a:t>감사합니다</a:t>
            </a:r>
            <a:r>
              <a:rPr lang="en-US" altLang="ko-KR" sz="2800" b="1" dirty="0"/>
              <a:t>.</a:t>
            </a:r>
          </a:p>
        </p:txBody>
      </p:sp>
    </p:spTree>
    <p:extLst>
      <p:ext uri="{BB962C8B-B14F-4D97-AF65-F5344CB8AC3E}">
        <p14:creationId xmlns:p14="http://schemas.microsoft.com/office/powerpoint/2010/main" val="3101234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CE3ADA26-8C47-40A9-B497-2575E60F79FC}"/>
              </a:ext>
            </a:extLst>
          </p:cNvPr>
          <p:cNvSpPr/>
          <p:nvPr/>
        </p:nvSpPr>
        <p:spPr>
          <a:xfrm>
            <a:off x="2195736" y="1923678"/>
            <a:ext cx="4910319" cy="461665"/>
          </a:xfrm>
          <a:prstGeom prst="rect">
            <a:avLst/>
          </a:prstGeom>
        </p:spPr>
        <p:txBody>
          <a:bodyPr wrap="none">
            <a:spAutoFit/>
          </a:bodyPr>
          <a:lstStyle/>
          <a:p>
            <a:r>
              <a:rPr lang="en-US" altLang="ko-KR" sz="2400" dirty="0">
                <a:solidFill>
                  <a:srgbClr val="FF0000"/>
                </a:solidFill>
                <a:cs typeface="Aldhabi" panose="020B0604020202020204" pitchFamily="2" charset="-78"/>
              </a:rPr>
              <a:t>What is oriented 3D bounding box </a:t>
            </a:r>
            <a:endParaRPr lang="ko-KR" altLang="en-US" sz="2400" dirty="0"/>
          </a:p>
        </p:txBody>
      </p:sp>
    </p:spTree>
    <p:extLst>
      <p:ext uri="{BB962C8B-B14F-4D97-AF65-F5344CB8AC3E}">
        <p14:creationId xmlns:p14="http://schemas.microsoft.com/office/powerpoint/2010/main" val="538213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FBD8521-2C99-490C-BC1F-4438205D35E4}"/>
              </a:ext>
            </a:extLst>
          </p:cNvPr>
          <p:cNvSpPr/>
          <p:nvPr/>
        </p:nvSpPr>
        <p:spPr>
          <a:xfrm>
            <a:off x="107504" y="339502"/>
            <a:ext cx="2826415" cy="369332"/>
          </a:xfrm>
          <a:prstGeom prst="rect">
            <a:avLst/>
          </a:prstGeom>
        </p:spPr>
        <p:txBody>
          <a:bodyPr wrap="none">
            <a:spAutoFit/>
          </a:bodyPr>
          <a:lstStyle/>
          <a:p>
            <a:r>
              <a:rPr lang="en-US" altLang="ko-KR" dirty="0">
                <a:cs typeface="Aldhabi" panose="020B0604020202020204" pitchFamily="2" charset="-78"/>
              </a:rPr>
              <a:t>3D bounding box  - 2 type</a:t>
            </a:r>
            <a:endParaRPr lang="ko-KR" altLang="en-US" dirty="0"/>
          </a:p>
        </p:txBody>
      </p:sp>
      <p:sp>
        <p:nvSpPr>
          <p:cNvPr id="3" name="직사각형 2">
            <a:extLst>
              <a:ext uri="{FF2B5EF4-FFF2-40B4-BE49-F238E27FC236}">
                <a16:creationId xmlns:a16="http://schemas.microsoft.com/office/drawing/2014/main" id="{2CE77C7D-6C0C-4F76-8E94-C14C6E28C87D}"/>
              </a:ext>
            </a:extLst>
          </p:cNvPr>
          <p:cNvSpPr/>
          <p:nvPr/>
        </p:nvSpPr>
        <p:spPr>
          <a:xfrm>
            <a:off x="2915491" y="1851670"/>
            <a:ext cx="2967479" cy="369332"/>
          </a:xfrm>
          <a:prstGeom prst="rect">
            <a:avLst/>
          </a:prstGeom>
        </p:spPr>
        <p:txBody>
          <a:bodyPr wrap="none">
            <a:spAutoFit/>
          </a:bodyPr>
          <a:lstStyle/>
          <a:p>
            <a:r>
              <a:rPr lang="en-US" altLang="ko-KR" dirty="0">
                <a:cs typeface="Aldhabi" panose="020B0604020202020204" pitchFamily="2" charset="-78"/>
              </a:rPr>
              <a:t>Axis-Aligned Bounding Box</a:t>
            </a:r>
            <a:endParaRPr lang="ko-KR" altLang="en-US" dirty="0"/>
          </a:p>
        </p:txBody>
      </p:sp>
      <p:sp>
        <p:nvSpPr>
          <p:cNvPr id="4" name="직사각형 3">
            <a:extLst>
              <a:ext uri="{FF2B5EF4-FFF2-40B4-BE49-F238E27FC236}">
                <a16:creationId xmlns:a16="http://schemas.microsoft.com/office/drawing/2014/main" id="{1D76F5D8-CA66-4BD4-946B-BC2CC26E0793}"/>
              </a:ext>
            </a:extLst>
          </p:cNvPr>
          <p:cNvSpPr/>
          <p:nvPr/>
        </p:nvSpPr>
        <p:spPr>
          <a:xfrm>
            <a:off x="3082203" y="2787774"/>
            <a:ext cx="2634054" cy="369332"/>
          </a:xfrm>
          <a:prstGeom prst="rect">
            <a:avLst/>
          </a:prstGeom>
        </p:spPr>
        <p:txBody>
          <a:bodyPr wrap="none">
            <a:spAutoFit/>
          </a:bodyPr>
          <a:lstStyle/>
          <a:p>
            <a:r>
              <a:rPr lang="en-US" altLang="ko-KR" dirty="0">
                <a:cs typeface="Aldhabi" panose="020B0604020202020204" pitchFamily="2" charset="-78"/>
              </a:rPr>
              <a:t> Oriented Bounding Box</a:t>
            </a:r>
            <a:endParaRPr lang="ko-KR" altLang="en-US" dirty="0"/>
          </a:p>
        </p:txBody>
      </p:sp>
    </p:spTree>
    <p:extLst>
      <p:ext uri="{BB962C8B-B14F-4D97-AF65-F5344CB8AC3E}">
        <p14:creationId xmlns:p14="http://schemas.microsoft.com/office/powerpoint/2010/main" val="4049100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F6207EC-5A7E-4691-88AD-D0643C76DB8A}"/>
              </a:ext>
            </a:extLst>
          </p:cNvPr>
          <p:cNvSpPr/>
          <p:nvPr/>
        </p:nvSpPr>
        <p:spPr>
          <a:xfrm>
            <a:off x="179512" y="267494"/>
            <a:ext cx="2967479" cy="369332"/>
          </a:xfrm>
          <a:prstGeom prst="rect">
            <a:avLst/>
          </a:prstGeom>
        </p:spPr>
        <p:txBody>
          <a:bodyPr wrap="none">
            <a:spAutoFit/>
          </a:bodyPr>
          <a:lstStyle/>
          <a:p>
            <a:r>
              <a:rPr lang="en-US" altLang="ko-KR" dirty="0">
                <a:cs typeface="Aldhabi" panose="020B0604020202020204" pitchFamily="2" charset="-78"/>
              </a:rPr>
              <a:t>Axis-Aligned Bounding Box</a:t>
            </a:r>
            <a:endParaRPr lang="ko-KR" altLang="en-US" dirty="0"/>
          </a:p>
        </p:txBody>
      </p:sp>
      <p:pic>
        <p:nvPicPr>
          <p:cNvPr id="3" name="그림 2">
            <a:extLst>
              <a:ext uri="{FF2B5EF4-FFF2-40B4-BE49-F238E27FC236}">
                <a16:creationId xmlns:a16="http://schemas.microsoft.com/office/drawing/2014/main" id="{79FB61DA-6F0D-41C4-80BF-EBDD7CB20589}"/>
              </a:ext>
            </a:extLst>
          </p:cNvPr>
          <p:cNvPicPr>
            <a:picLocks noChangeAspect="1"/>
          </p:cNvPicPr>
          <p:nvPr/>
        </p:nvPicPr>
        <p:blipFill>
          <a:blip r:embed="rId2"/>
          <a:stretch>
            <a:fillRect/>
          </a:stretch>
        </p:blipFill>
        <p:spPr>
          <a:xfrm>
            <a:off x="1259632" y="915566"/>
            <a:ext cx="5981105" cy="2980506"/>
          </a:xfrm>
          <a:prstGeom prst="rect">
            <a:avLst/>
          </a:prstGeom>
        </p:spPr>
      </p:pic>
    </p:spTree>
    <p:extLst>
      <p:ext uri="{BB962C8B-B14F-4D97-AF65-F5344CB8AC3E}">
        <p14:creationId xmlns:p14="http://schemas.microsoft.com/office/powerpoint/2010/main" val="171458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1F6207EC-5A7E-4691-88AD-D0643C76DB8A}"/>
              </a:ext>
            </a:extLst>
          </p:cNvPr>
          <p:cNvSpPr/>
          <p:nvPr/>
        </p:nvSpPr>
        <p:spPr>
          <a:xfrm>
            <a:off x="179512" y="267494"/>
            <a:ext cx="2634054" cy="369332"/>
          </a:xfrm>
          <a:prstGeom prst="rect">
            <a:avLst/>
          </a:prstGeom>
        </p:spPr>
        <p:txBody>
          <a:bodyPr wrap="none">
            <a:spAutoFit/>
          </a:bodyPr>
          <a:lstStyle/>
          <a:p>
            <a:r>
              <a:rPr lang="en-US" altLang="ko-KR" dirty="0">
                <a:cs typeface="Aldhabi" panose="020B0604020202020204" pitchFamily="2" charset="-78"/>
              </a:rPr>
              <a:t> Oriented Bounding Box</a:t>
            </a:r>
            <a:endParaRPr lang="ko-KR" altLang="en-US" dirty="0"/>
          </a:p>
        </p:txBody>
      </p:sp>
      <p:pic>
        <p:nvPicPr>
          <p:cNvPr id="5" name="그림 4">
            <a:extLst>
              <a:ext uri="{FF2B5EF4-FFF2-40B4-BE49-F238E27FC236}">
                <a16:creationId xmlns:a16="http://schemas.microsoft.com/office/drawing/2014/main" id="{98319B24-0BBC-438E-AF3E-73C0410847E2}"/>
              </a:ext>
            </a:extLst>
          </p:cNvPr>
          <p:cNvPicPr>
            <a:picLocks noChangeAspect="1"/>
          </p:cNvPicPr>
          <p:nvPr/>
        </p:nvPicPr>
        <p:blipFill>
          <a:blip r:embed="rId2"/>
          <a:stretch>
            <a:fillRect/>
          </a:stretch>
        </p:blipFill>
        <p:spPr>
          <a:xfrm>
            <a:off x="1301816" y="1015752"/>
            <a:ext cx="5940246" cy="2880320"/>
          </a:xfrm>
          <a:prstGeom prst="rect">
            <a:avLst/>
          </a:prstGeom>
        </p:spPr>
      </p:pic>
    </p:spTree>
    <p:extLst>
      <p:ext uri="{BB962C8B-B14F-4D97-AF65-F5344CB8AC3E}">
        <p14:creationId xmlns:p14="http://schemas.microsoft.com/office/powerpoint/2010/main" val="2239053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03F0B70-6DA7-4FDD-A174-A723AB09E715}"/>
              </a:ext>
            </a:extLst>
          </p:cNvPr>
          <p:cNvSpPr/>
          <p:nvPr/>
        </p:nvSpPr>
        <p:spPr>
          <a:xfrm>
            <a:off x="107504" y="267494"/>
            <a:ext cx="8605464" cy="461665"/>
          </a:xfrm>
          <a:prstGeom prst="rect">
            <a:avLst/>
          </a:prstGeom>
        </p:spPr>
        <p:txBody>
          <a:bodyPr wrap="square">
            <a:spAutoFit/>
          </a:bodyPr>
          <a:lstStyle/>
          <a:p>
            <a:r>
              <a:rPr lang="en-US" altLang="ko-KR" sz="2400" dirty="0">
                <a:latin typeface="+mj-ea"/>
                <a:ea typeface="+mj-ea"/>
              </a:rPr>
              <a:t>Previous 3D Object Detection Approaches</a:t>
            </a:r>
            <a:endParaRPr lang="ko-KR" altLang="en-US" sz="2400" dirty="0">
              <a:latin typeface="+mj-ea"/>
              <a:ea typeface="+mj-ea"/>
            </a:endParaRPr>
          </a:p>
        </p:txBody>
      </p:sp>
      <p:pic>
        <p:nvPicPr>
          <p:cNvPr id="4" name="그림 3">
            <a:extLst>
              <a:ext uri="{FF2B5EF4-FFF2-40B4-BE49-F238E27FC236}">
                <a16:creationId xmlns:a16="http://schemas.microsoft.com/office/drawing/2014/main" id="{E19DBF7F-EE53-4BE9-8359-09AD562FFA1B}"/>
              </a:ext>
            </a:extLst>
          </p:cNvPr>
          <p:cNvPicPr>
            <a:picLocks noChangeAspect="1"/>
          </p:cNvPicPr>
          <p:nvPr/>
        </p:nvPicPr>
        <p:blipFill>
          <a:blip r:embed="rId3"/>
          <a:stretch>
            <a:fillRect/>
          </a:stretch>
        </p:blipFill>
        <p:spPr>
          <a:xfrm>
            <a:off x="652466" y="1131590"/>
            <a:ext cx="7515540" cy="2022383"/>
          </a:xfrm>
          <a:prstGeom prst="rect">
            <a:avLst/>
          </a:prstGeom>
        </p:spPr>
      </p:pic>
      <p:sp>
        <p:nvSpPr>
          <p:cNvPr id="7" name="직사각형 6">
            <a:extLst>
              <a:ext uri="{FF2B5EF4-FFF2-40B4-BE49-F238E27FC236}">
                <a16:creationId xmlns:a16="http://schemas.microsoft.com/office/drawing/2014/main" id="{681E91E3-BE77-4592-AC93-F0A3CD00A664}"/>
              </a:ext>
            </a:extLst>
          </p:cNvPr>
          <p:cNvSpPr/>
          <p:nvPr/>
        </p:nvSpPr>
        <p:spPr>
          <a:xfrm>
            <a:off x="971600" y="3642578"/>
            <a:ext cx="7058343" cy="369332"/>
          </a:xfrm>
          <a:prstGeom prst="rect">
            <a:avLst/>
          </a:prstGeom>
        </p:spPr>
        <p:txBody>
          <a:bodyPr wrap="none">
            <a:spAutoFit/>
          </a:bodyPr>
          <a:lstStyle/>
          <a:p>
            <a:r>
              <a:rPr lang="en-US" altLang="ko-KR" dirty="0">
                <a:latin typeface="+mj-ea"/>
              </a:rPr>
              <a:t>Require the availability of a large amount of well-annotated 3D data</a:t>
            </a:r>
            <a:endParaRPr lang="ko-KR" altLang="en-US" dirty="0"/>
          </a:p>
        </p:txBody>
      </p:sp>
    </p:spTree>
    <p:extLst>
      <p:ext uri="{BB962C8B-B14F-4D97-AF65-F5344CB8AC3E}">
        <p14:creationId xmlns:p14="http://schemas.microsoft.com/office/powerpoint/2010/main" val="2602084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B308C906-01BA-4CD6-A6A7-C14ED515C940}"/>
              </a:ext>
            </a:extLst>
          </p:cNvPr>
          <p:cNvPicPr>
            <a:picLocks noChangeAspect="1"/>
          </p:cNvPicPr>
          <p:nvPr/>
        </p:nvPicPr>
        <p:blipFill>
          <a:blip r:embed="rId2"/>
          <a:stretch>
            <a:fillRect/>
          </a:stretch>
        </p:blipFill>
        <p:spPr>
          <a:xfrm>
            <a:off x="1907704" y="771550"/>
            <a:ext cx="5040560" cy="3761170"/>
          </a:xfrm>
          <a:prstGeom prst="rect">
            <a:avLst/>
          </a:prstGeom>
        </p:spPr>
      </p:pic>
      <p:sp>
        <p:nvSpPr>
          <p:cNvPr id="6" name="직사각형 5">
            <a:extLst>
              <a:ext uri="{FF2B5EF4-FFF2-40B4-BE49-F238E27FC236}">
                <a16:creationId xmlns:a16="http://schemas.microsoft.com/office/drawing/2014/main" id="{0F8D134E-087F-4266-8FF6-DB2F55E492B0}"/>
              </a:ext>
            </a:extLst>
          </p:cNvPr>
          <p:cNvSpPr/>
          <p:nvPr/>
        </p:nvSpPr>
        <p:spPr>
          <a:xfrm>
            <a:off x="0" y="241129"/>
            <a:ext cx="3942105" cy="369332"/>
          </a:xfrm>
          <a:prstGeom prst="rect">
            <a:avLst/>
          </a:prstGeom>
        </p:spPr>
        <p:txBody>
          <a:bodyPr wrap="none">
            <a:spAutoFit/>
          </a:bodyPr>
          <a:lstStyle/>
          <a:p>
            <a:r>
              <a:rPr lang="en-US" altLang="ko-KR" dirty="0"/>
              <a:t>Semi-supervised 3D object detection</a:t>
            </a:r>
            <a:endParaRPr lang="ko-KR" altLang="en-US" dirty="0"/>
          </a:p>
        </p:txBody>
      </p:sp>
    </p:spTree>
    <p:extLst>
      <p:ext uri="{BB962C8B-B14F-4D97-AF65-F5344CB8AC3E}">
        <p14:creationId xmlns:p14="http://schemas.microsoft.com/office/powerpoint/2010/main" val="1083616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0F8D134E-087F-4266-8FF6-DB2F55E492B0}"/>
              </a:ext>
            </a:extLst>
          </p:cNvPr>
          <p:cNvSpPr/>
          <p:nvPr/>
        </p:nvSpPr>
        <p:spPr>
          <a:xfrm>
            <a:off x="0" y="241129"/>
            <a:ext cx="2390398" cy="369332"/>
          </a:xfrm>
          <a:prstGeom prst="rect">
            <a:avLst/>
          </a:prstGeom>
        </p:spPr>
        <p:txBody>
          <a:bodyPr wrap="none">
            <a:spAutoFit/>
          </a:bodyPr>
          <a:lstStyle/>
          <a:p>
            <a:r>
              <a:rPr lang="en-US" altLang="ko-KR" dirty="0"/>
              <a:t>architecture of SESS</a:t>
            </a:r>
            <a:endParaRPr lang="ko-KR" altLang="en-US" dirty="0"/>
          </a:p>
        </p:txBody>
      </p:sp>
      <p:pic>
        <p:nvPicPr>
          <p:cNvPr id="3" name="그림 2">
            <a:extLst>
              <a:ext uri="{FF2B5EF4-FFF2-40B4-BE49-F238E27FC236}">
                <a16:creationId xmlns:a16="http://schemas.microsoft.com/office/drawing/2014/main" id="{D6687985-B421-4875-9171-BD54AB0B0910}"/>
              </a:ext>
            </a:extLst>
          </p:cNvPr>
          <p:cNvPicPr>
            <a:picLocks noChangeAspect="1"/>
          </p:cNvPicPr>
          <p:nvPr/>
        </p:nvPicPr>
        <p:blipFill>
          <a:blip r:embed="rId2"/>
          <a:stretch>
            <a:fillRect/>
          </a:stretch>
        </p:blipFill>
        <p:spPr>
          <a:xfrm>
            <a:off x="0" y="987574"/>
            <a:ext cx="9144000" cy="3383560"/>
          </a:xfrm>
          <a:prstGeom prst="rect">
            <a:avLst/>
          </a:prstGeom>
        </p:spPr>
      </p:pic>
    </p:spTree>
    <p:extLst>
      <p:ext uri="{BB962C8B-B14F-4D97-AF65-F5344CB8AC3E}">
        <p14:creationId xmlns:p14="http://schemas.microsoft.com/office/powerpoint/2010/main" val="250253119"/>
      </p:ext>
    </p:extLst>
  </p:cSld>
  <p:clrMapOvr>
    <a:masterClrMapping/>
  </p:clrMapOvr>
</p:sld>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8DFBB"/>
      </a:accent3>
      <a:accent4>
        <a:srgbClr val="9AD3E9"/>
      </a:accent4>
      <a:accent5>
        <a:srgbClr val="576868"/>
      </a:accent5>
      <a:accent6>
        <a:srgbClr val="CBCBCB"/>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3807</TotalTime>
  <Words>398</Words>
  <Application>Microsoft Office PowerPoint</Application>
  <PresentationFormat>화면 슬라이드 쇼(16:9)</PresentationFormat>
  <Paragraphs>64</Paragraphs>
  <Slides>28</Slides>
  <Notes>2</Notes>
  <HiddenSlides>0</HiddenSlides>
  <MMClips>0</MMClips>
  <ScaleCrop>false</ScaleCrop>
  <HeadingPairs>
    <vt:vector size="6" baseType="variant">
      <vt:variant>
        <vt:lpstr>사용한 글꼴</vt:lpstr>
      </vt:variant>
      <vt:variant>
        <vt:i4>3</vt:i4>
      </vt:variant>
      <vt:variant>
        <vt:lpstr>테마</vt:lpstr>
      </vt:variant>
      <vt:variant>
        <vt:i4>3</vt:i4>
      </vt:variant>
      <vt:variant>
        <vt:lpstr>슬라이드 제목</vt:lpstr>
      </vt:variant>
      <vt:variant>
        <vt:i4>28</vt:i4>
      </vt:variant>
    </vt:vector>
  </HeadingPairs>
  <TitlesOfParts>
    <vt:vector size="34" baseType="lpstr">
      <vt:lpstr>Arial Unicode MS</vt:lpstr>
      <vt:lpstr>맑은 고딕</vt:lpstr>
      <vt:lpstr>Arial</vt:lpstr>
      <vt:lpstr>Cover and End Slide Master</vt:lpstr>
      <vt:lpstr>Contents Slide Master</vt:lpstr>
      <vt:lpstr>Section Break Slide Master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moonnyeon@kumoh.ac.kr</cp:lastModifiedBy>
  <cp:revision>184</cp:revision>
  <dcterms:created xsi:type="dcterms:W3CDTF">2016-12-05T23:26:54Z</dcterms:created>
  <dcterms:modified xsi:type="dcterms:W3CDTF">2021-04-29T04:27:34Z</dcterms:modified>
</cp:coreProperties>
</file>